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04" r:id="rId3"/>
  </p:sldMasterIdLst>
  <p:notesMasterIdLst>
    <p:notesMasterId r:id="rId93"/>
  </p:notesMasterIdLst>
  <p:handoutMasterIdLst>
    <p:handoutMasterId r:id="rId94"/>
  </p:handoutMasterIdLst>
  <p:sldIdLst>
    <p:sldId id="256" r:id="rId4"/>
    <p:sldId id="258" r:id="rId5"/>
    <p:sldId id="374" r:id="rId6"/>
    <p:sldId id="261" r:id="rId7"/>
    <p:sldId id="262" r:id="rId8"/>
    <p:sldId id="326" r:id="rId9"/>
    <p:sldId id="331" r:id="rId10"/>
    <p:sldId id="327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91" r:id="rId19"/>
    <p:sldId id="387" r:id="rId20"/>
    <p:sldId id="388" r:id="rId21"/>
    <p:sldId id="389" r:id="rId22"/>
    <p:sldId id="390" r:id="rId23"/>
    <p:sldId id="285" r:id="rId24"/>
    <p:sldId id="286" r:id="rId25"/>
    <p:sldId id="289" r:id="rId26"/>
    <p:sldId id="392" r:id="rId27"/>
    <p:sldId id="290" r:id="rId28"/>
    <p:sldId id="291" r:id="rId29"/>
    <p:sldId id="413" r:id="rId30"/>
    <p:sldId id="292" r:id="rId31"/>
    <p:sldId id="393" r:id="rId32"/>
    <p:sldId id="396" r:id="rId33"/>
    <p:sldId id="394" r:id="rId34"/>
    <p:sldId id="395" r:id="rId35"/>
    <p:sldId id="400" r:id="rId36"/>
    <p:sldId id="401" r:id="rId37"/>
    <p:sldId id="406" r:id="rId38"/>
    <p:sldId id="402" r:id="rId39"/>
    <p:sldId id="407" r:id="rId40"/>
    <p:sldId id="403" r:id="rId41"/>
    <p:sldId id="408" r:id="rId42"/>
    <p:sldId id="404" r:id="rId43"/>
    <p:sldId id="405" r:id="rId44"/>
    <p:sldId id="295" r:id="rId45"/>
    <p:sldId id="397" r:id="rId46"/>
    <p:sldId id="296" r:id="rId47"/>
    <p:sldId id="398" r:id="rId48"/>
    <p:sldId id="411" r:id="rId49"/>
    <p:sldId id="410" r:id="rId50"/>
    <p:sldId id="409" r:id="rId51"/>
    <p:sldId id="298" r:id="rId52"/>
    <p:sldId id="414" r:id="rId53"/>
    <p:sldId id="299" r:id="rId54"/>
    <p:sldId id="301" r:id="rId55"/>
    <p:sldId id="399" r:id="rId56"/>
    <p:sldId id="412" r:id="rId57"/>
    <p:sldId id="303" r:id="rId58"/>
    <p:sldId id="415" r:id="rId59"/>
    <p:sldId id="304" r:id="rId60"/>
    <p:sldId id="307" r:id="rId61"/>
    <p:sldId id="421" r:id="rId62"/>
    <p:sldId id="416" r:id="rId63"/>
    <p:sldId id="417" r:id="rId64"/>
    <p:sldId id="418" r:id="rId65"/>
    <p:sldId id="419" r:id="rId66"/>
    <p:sldId id="420" r:id="rId67"/>
    <p:sldId id="308" r:id="rId68"/>
    <p:sldId id="422" r:id="rId69"/>
    <p:sldId id="309" r:id="rId70"/>
    <p:sldId id="310" r:id="rId71"/>
    <p:sldId id="311" r:id="rId72"/>
    <p:sldId id="312" r:id="rId73"/>
    <p:sldId id="313" r:id="rId74"/>
    <p:sldId id="314" r:id="rId75"/>
    <p:sldId id="423" r:id="rId76"/>
    <p:sldId id="315" r:id="rId77"/>
    <p:sldId id="424" r:id="rId78"/>
    <p:sldId id="317" r:id="rId79"/>
    <p:sldId id="318" r:id="rId80"/>
    <p:sldId id="319" r:id="rId81"/>
    <p:sldId id="321" r:id="rId82"/>
    <p:sldId id="324" r:id="rId83"/>
    <p:sldId id="322" r:id="rId84"/>
    <p:sldId id="323" r:id="rId85"/>
    <p:sldId id="337" r:id="rId86"/>
    <p:sldId id="269" r:id="rId87"/>
    <p:sldId id="274" r:id="rId88"/>
    <p:sldId id="325" r:id="rId89"/>
    <p:sldId id="328" r:id="rId90"/>
    <p:sldId id="330" r:id="rId91"/>
    <p:sldId id="329" r:id="rId92"/>
  </p:sldIdLst>
  <p:sldSz cx="9144000" cy="6858000" type="screen4x3"/>
  <p:notesSz cx="7010400" cy="9296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9500"/>
    <a:srgbClr val="FFFFCC"/>
    <a:srgbClr val="6CA644"/>
    <a:srgbClr val="9FB51D"/>
    <a:srgbClr val="002D46"/>
    <a:srgbClr val="5E903C"/>
    <a:srgbClr val="9CB022"/>
    <a:srgbClr val="FFCF1D"/>
    <a:srgbClr val="C0D73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990" autoAdjust="0"/>
  </p:normalViewPr>
  <p:slideViewPr>
    <p:cSldViewPr>
      <p:cViewPr varScale="1">
        <p:scale>
          <a:sx n="105" d="100"/>
          <a:sy n="105" d="100"/>
        </p:scale>
        <p:origin x="17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Poverty%20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7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Active%20Projects\Riley%20County%20Community%20Health%20Assessment\Poverty\Copy%20of%20ACS%203yr%202011-13%20Poverty%20by%20Sex%20and%20Age%20-%20KS,%20Multiple%20Counties%20-EDIT%20C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Population of Riley County </a:t>
            </a: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and 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Cities</a:t>
            </a: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endParaRPr lang="en-US" sz="800" b="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r>
              <a:rPr lang="en-US" sz="1200" b="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2009-2013 Census ACS 5-year estimates</a:t>
            </a:r>
            <a:endParaRPr lang="en-US" sz="1200" b="0" i="1" dirty="0">
              <a:solidFill>
                <a:schemeClr val="tx1"/>
              </a:solidFill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8A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CB022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93742207474033"/>
                  <c:y val="-2.30880251866721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794219097934769"/>
                  <c:y val="1.817954739531317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'S0101'!$AD$11:$AD$16</c:f>
              <c:strCache>
                <c:ptCount val="6"/>
                <c:pt idx="0">
                  <c:v>Riley County</c:v>
                </c:pt>
                <c:pt idx="1">
                  <c:v>Manhattan</c:v>
                </c:pt>
                <c:pt idx="2">
                  <c:v>Ogden</c:v>
                </c:pt>
                <c:pt idx="3">
                  <c:v>Riley</c:v>
                </c:pt>
                <c:pt idx="4">
                  <c:v>Leonardville</c:v>
                </c:pt>
                <c:pt idx="5">
                  <c:v>Randolph</c:v>
                </c:pt>
              </c:strCache>
            </c:strRef>
          </c:cat>
          <c:val>
            <c:numRef>
              <c:f>'S0101'!$AE$11:$AE$16</c:f>
              <c:numCache>
                <c:formatCode>#,##0</c:formatCode>
                <c:ptCount val="6"/>
                <c:pt idx="0">
                  <c:v>73243</c:v>
                </c:pt>
                <c:pt idx="1">
                  <c:v>54082</c:v>
                </c:pt>
                <c:pt idx="2">
                  <c:v>1832</c:v>
                </c:pt>
                <c:pt idx="3" formatCode="General">
                  <c:v>960</c:v>
                </c:pt>
                <c:pt idx="4" formatCode="General">
                  <c:v>355</c:v>
                </c:pt>
                <c:pt idx="5" formatCode="General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276165400"/>
        <c:axId val="276167360"/>
      </c:barChart>
      <c:catAx>
        <c:axId val="276165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167360"/>
        <c:crosses val="autoZero"/>
        <c:auto val="1"/>
        <c:lblAlgn val="ctr"/>
        <c:lblOffset val="100"/>
        <c:noMultiLvlLbl val="0"/>
      </c:catAx>
      <c:valAx>
        <c:axId val="276167360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7616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 dirty="0">
                <a:latin typeface="Trebuchet MS" panose="020B0603020202020204" pitchFamily="34" charset="0"/>
              </a:rPr>
              <a:t>Educational Attainment: Percent Age 25 </a:t>
            </a:r>
            <a:r>
              <a:rPr lang="en-US" sz="2200" b="1" dirty="0" smtClean="0">
                <a:latin typeface="Trebuchet MS" panose="020B0603020202020204" pitchFamily="34" charset="0"/>
              </a:rPr>
              <a:t>Years</a:t>
            </a:r>
            <a:r>
              <a:rPr lang="en-US" sz="2200" b="1" baseline="0" dirty="0" smtClean="0">
                <a:latin typeface="Trebuchet MS" panose="020B0603020202020204" pitchFamily="34" charset="0"/>
              </a:rPr>
              <a:t> </a:t>
            </a:r>
            <a:r>
              <a:rPr lang="en-US" sz="2200" b="1" dirty="0" smtClean="0">
                <a:latin typeface="Trebuchet MS" panose="020B0603020202020204" pitchFamily="34" charset="0"/>
              </a:rPr>
              <a:t>and </a:t>
            </a:r>
            <a:r>
              <a:rPr lang="en-US" sz="2200" b="1" dirty="0">
                <a:latin typeface="Trebuchet MS" panose="020B0603020202020204" pitchFamily="34" charset="0"/>
              </a:rPr>
              <a:t>Older with Bachelor's</a:t>
            </a:r>
            <a:r>
              <a:rPr lang="en-US" sz="2200" b="1" baseline="0" dirty="0">
                <a:latin typeface="Trebuchet MS" panose="020B0603020202020204" pitchFamily="34" charset="0"/>
              </a:rPr>
              <a:t> Degree or Higher</a:t>
            </a:r>
            <a:endParaRPr lang="en-US" sz="2200" b="1" dirty="0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91601049868759E-2"/>
          <c:y val="0.13419800053083253"/>
          <c:w val="0.86595002187226611"/>
          <c:h val="0.749113952048128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Sheet1!$H$3:$H$9</c:f>
              <c:numCache>
                <c:formatCode>0.0%</c:formatCode>
                <c:ptCount val="7"/>
                <c:pt idx="0">
                  <c:v>0.30299999999999999</c:v>
                </c:pt>
                <c:pt idx="1">
                  <c:v>0.45</c:v>
                </c:pt>
                <c:pt idx="2">
                  <c:v>0.51600000000000001</c:v>
                </c:pt>
                <c:pt idx="3">
                  <c:v>0.18</c:v>
                </c:pt>
                <c:pt idx="4">
                  <c:v>0.17499999999999999</c:v>
                </c:pt>
                <c:pt idx="5">
                  <c:v>0.151</c:v>
                </c:pt>
                <c:pt idx="6">
                  <c:v>0.25800000000000001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76945312"/>
        <c:axId val="276943744"/>
      </c:barChart>
      <c:catAx>
        <c:axId val="27694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943744"/>
        <c:crosses val="autoZero"/>
        <c:auto val="1"/>
        <c:lblAlgn val="ctr"/>
        <c:lblOffset val="100"/>
        <c:noMultiLvlLbl val="0"/>
      </c:catAx>
      <c:valAx>
        <c:axId val="27694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94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Age-adjusted Mortality Rate per 100,000 Population (2011-2013)</a:t>
            </a:r>
          </a:p>
        </c:rich>
      </c:tx>
      <c:layout>
        <c:manualLayout>
          <c:xMode val="edge"/>
          <c:yMode val="edge"/>
          <c:x val="9.3568319985642801E-2"/>
          <c:y val="2.462121212121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70861655113617E-2"/>
          <c:y val="0.1733806338499089"/>
          <c:w val="0.88203748569890306"/>
          <c:h val="0.713401783583870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Graphs.xlsx]Graphs'!$C$280:$G$280</c:f>
              <c:numCache>
                <c:formatCode>General</c:formatCode>
                <c:ptCount val="5"/>
                <c:pt idx="0">
                  <c:v>756.9</c:v>
                </c:pt>
                <c:pt idx="1">
                  <c:v>625.6</c:v>
                </c:pt>
                <c:pt idx="2">
                  <c:v>814.4</c:v>
                </c:pt>
                <c:pt idx="3">
                  <c:v>677.2</c:v>
                </c:pt>
                <c:pt idx="4">
                  <c:v>657.3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76942568"/>
        <c:axId val="276948056"/>
      </c:barChart>
      <c:catAx>
        <c:axId val="276942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948056"/>
        <c:crosses val="autoZero"/>
        <c:auto val="1"/>
        <c:lblAlgn val="ctr"/>
        <c:lblOffset val="100"/>
        <c:noMultiLvlLbl val="0"/>
      </c:catAx>
      <c:valAx>
        <c:axId val="276948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Deaths per 100,00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94256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Age-adjusted Heart Disease Mortality Rate per 100,000 Population (2011-2013)</a:t>
            </a:r>
          </a:p>
        </c:rich>
      </c:tx>
      <c:layout>
        <c:manualLayout>
          <c:xMode val="edge"/>
          <c:yMode val="edge"/>
          <c:x val="6.6502018130086674E-2"/>
          <c:y val="5.61797752808988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40996957373718"/>
          <c:y val="0.14020659227412524"/>
          <c:w val="0.8350289881621703"/>
          <c:h val="0.759084608805921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Graphs.xlsx]Graphs'!$C$255:$G$255</c:f>
              <c:numCache>
                <c:formatCode>General</c:formatCode>
                <c:ptCount val="5"/>
                <c:pt idx="0">
                  <c:v>156.19999999999999</c:v>
                </c:pt>
                <c:pt idx="1">
                  <c:v>108.4</c:v>
                </c:pt>
                <c:pt idx="2">
                  <c:v>215.5</c:v>
                </c:pt>
                <c:pt idx="3">
                  <c:v>141.1</c:v>
                </c:pt>
                <c:pt idx="4">
                  <c:v>124.8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76946096"/>
        <c:axId val="276944528"/>
      </c:barChart>
      <c:catAx>
        <c:axId val="27694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944528"/>
        <c:crosses val="autoZero"/>
        <c:auto val="1"/>
        <c:lblAlgn val="ctr"/>
        <c:lblOffset val="100"/>
        <c:noMultiLvlLbl val="0"/>
      </c:catAx>
      <c:valAx>
        <c:axId val="27694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Deaths per 100,00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94609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Percentage of Adults Who Currently Smoke Cigarettes 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2690803058839548"/>
          <c:w val="0.87567224464654503"/>
          <c:h val="0.752615516236607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Graphs!$C$371:$G$371</c:f>
              <c:numCache>
                <c:formatCode>General</c:formatCode>
                <c:ptCount val="5"/>
                <c:pt idx="0">
                  <c:v>0.2</c:v>
                </c:pt>
                <c:pt idx="1">
                  <c:v>0.19800000000000001</c:v>
                </c:pt>
                <c:pt idx="2">
                  <c:v>0.45600000000000002</c:v>
                </c:pt>
                <c:pt idx="3">
                  <c:v>0.17699999999999999</c:v>
                </c:pt>
                <c:pt idx="4">
                  <c:v>0.151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76941784"/>
        <c:axId val="277241192"/>
      </c:barChart>
      <c:catAx>
        <c:axId val="27694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7241192"/>
        <c:crosses val="autoZero"/>
        <c:auto val="1"/>
        <c:lblAlgn val="ctr"/>
        <c:lblOffset val="100"/>
        <c:noMultiLvlLbl val="0"/>
      </c:catAx>
      <c:valAx>
        <c:axId val="27724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94178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Percent of Adults with No Personal Doctor or </a:t>
            </a:r>
            <a:endParaRPr lang="en-US" sz="2000" b="1" dirty="0" smtClean="0">
              <a:latin typeface="Trebuchet MS" panose="020B0603020202020204" pitchFamily="34" charset="0"/>
            </a:endParaRPr>
          </a:p>
          <a:p>
            <a:pPr>
              <a:defRPr sz="2000" b="1">
                <a:latin typeface="Trebuchet MS" panose="020B0603020202020204" pitchFamily="34" charset="0"/>
              </a:defRPr>
            </a:pPr>
            <a:r>
              <a:rPr lang="en-US" sz="2000" b="1" dirty="0" smtClean="0">
                <a:latin typeface="Trebuchet MS" panose="020B0603020202020204" pitchFamily="34" charset="0"/>
              </a:rPr>
              <a:t>Health </a:t>
            </a:r>
            <a:r>
              <a:rPr lang="en-US" sz="2000" b="1" dirty="0">
                <a:latin typeface="Trebuchet MS" panose="020B0603020202020204" pitchFamily="34" charset="0"/>
              </a:rPr>
              <a:t>Care Provider 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2134995625546807"/>
          <c:w val="0.87567224464654503"/>
          <c:h val="0.789633129192184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Graphs!$C$29:$G$29</c:f>
              <c:numCache>
                <c:formatCode>General</c:formatCode>
                <c:ptCount val="5"/>
                <c:pt idx="0">
                  <c:v>0.215</c:v>
                </c:pt>
                <c:pt idx="1">
                  <c:v>0.316</c:v>
                </c:pt>
                <c:pt idx="2">
                  <c:v>0.36899999999999999</c:v>
                </c:pt>
                <c:pt idx="3">
                  <c:v>0.17599999999999999</c:v>
                </c:pt>
                <c:pt idx="4">
                  <c:v>0.26500000000000001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77237664"/>
        <c:axId val="277240016"/>
      </c:barChart>
      <c:catAx>
        <c:axId val="27723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7240016"/>
        <c:crosses val="autoZero"/>
        <c:auto val="1"/>
        <c:lblAlgn val="ctr"/>
        <c:lblOffset val="100"/>
        <c:noMultiLvlLbl val="0"/>
      </c:catAx>
      <c:valAx>
        <c:axId val="2772400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723766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 dirty="0">
                <a:latin typeface="Trebuchet MS" panose="020B0603020202020204" pitchFamily="34" charset="0"/>
              </a:rPr>
              <a:t>Percent of Adults Who Reported </a:t>
            </a:r>
            <a:endParaRPr lang="en-US" sz="2200" b="1" dirty="0" smtClean="0">
              <a:latin typeface="Trebuchet MS" panose="020B0603020202020204" pitchFamily="34" charset="0"/>
            </a:endParaRPr>
          </a:p>
          <a:p>
            <a:pPr>
              <a:defRPr sz="2200" b="1">
                <a:latin typeface="Trebuchet MS" panose="020B0603020202020204" pitchFamily="34" charset="0"/>
              </a:defRPr>
            </a:pPr>
            <a:r>
              <a:rPr lang="en-US" sz="2200" b="1" dirty="0" smtClean="0">
                <a:latin typeface="Trebuchet MS" panose="020B0603020202020204" pitchFamily="34" charset="0"/>
              </a:rPr>
              <a:t>Consuming </a:t>
            </a:r>
            <a:r>
              <a:rPr lang="en-US" sz="2200" b="1" dirty="0">
                <a:latin typeface="Trebuchet MS" panose="020B0603020202020204" pitchFamily="34" charset="0"/>
              </a:rPr>
              <a:t>Vegetables</a:t>
            </a:r>
            <a:r>
              <a:rPr lang="en-US" sz="2200" b="1" baseline="0" dirty="0">
                <a:latin typeface="Trebuchet MS" panose="020B0603020202020204" pitchFamily="34" charset="0"/>
              </a:rPr>
              <a:t> </a:t>
            </a:r>
            <a:r>
              <a:rPr lang="en-US" sz="2200" b="1" dirty="0">
                <a:latin typeface="Trebuchet MS" panose="020B0603020202020204" pitchFamily="34" charset="0"/>
              </a:rPr>
              <a:t>Less than 1 Time Per Day (2013)</a:t>
            </a:r>
          </a:p>
        </c:rich>
      </c:tx>
      <c:layout>
        <c:manualLayout>
          <c:xMode val="edge"/>
          <c:yMode val="edge"/>
          <c:x val="9.3979491970283394E-2"/>
          <c:y val="7.5757575757575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591529872325287E-2"/>
          <c:y val="0.16987696850393705"/>
          <c:w val="0.87567224464654503"/>
          <c:h val="0.745272906227630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Graphs.xlsx]Graphs'!$C$23:$G$23</c:f>
              <c:numCache>
                <c:formatCode>General</c:formatCode>
                <c:ptCount val="5"/>
                <c:pt idx="0">
                  <c:v>0.22900000000000001</c:v>
                </c:pt>
                <c:pt idx="1">
                  <c:v>0.27300000000000002</c:v>
                </c:pt>
                <c:pt idx="2">
                  <c:v>0.245</c:v>
                </c:pt>
                <c:pt idx="3">
                  <c:v>0.29399999999999998</c:v>
                </c:pt>
                <c:pt idx="4">
                  <c:v>0.17199999999999999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77238056"/>
        <c:axId val="277238448"/>
      </c:barChart>
      <c:catAx>
        <c:axId val="27723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7238448"/>
        <c:crosses val="autoZero"/>
        <c:auto val="1"/>
        <c:lblAlgn val="ctr"/>
        <c:lblOffset val="100"/>
        <c:noMultiLvlLbl val="0"/>
      </c:catAx>
      <c:valAx>
        <c:axId val="2772384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723805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 dirty="0">
                <a:latin typeface="Trebuchet MS" panose="020B0603020202020204" pitchFamily="34" charset="0"/>
              </a:rPr>
              <a:t>Percent of Adults Who Reported </a:t>
            </a:r>
            <a:endParaRPr lang="en-US" sz="2200" b="1" dirty="0" smtClean="0">
              <a:latin typeface="Trebuchet MS" panose="020B0603020202020204" pitchFamily="34" charset="0"/>
            </a:endParaRPr>
          </a:p>
          <a:p>
            <a:pPr>
              <a:defRPr sz="2200" b="1">
                <a:latin typeface="Trebuchet MS" panose="020B0603020202020204" pitchFamily="34" charset="0"/>
              </a:defRPr>
            </a:pPr>
            <a:r>
              <a:rPr lang="en-US" sz="2200" b="1" dirty="0" smtClean="0">
                <a:latin typeface="Trebuchet MS" panose="020B0603020202020204" pitchFamily="34" charset="0"/>
              </a:rPr>
              <a:t>Consuming </a:t>
            </a:r>
            <a:r>
              <a:rPr lang="en-US" sz="2200" b="1" dirty="0">
                <a:latin typeface="Trebuchet MS" panose="020B0603020202020204" pitchFamily="34" charset="0"/>
              </a:rPr>
              <a:t>Fruit Less than 1 Time Per Day (2013)</a:t>
            </a:r>
          </a:p>
        </c:rich>
      </c:tx>
      <c:layout>
        <c:manualLayout>
          <c:xMode val="edge"/>
          <c:yMode val="edge"/>
          <c:x val="0.1089200568678915"/>
          <c:y val="1.1111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324610673665792"/>
          <c:w val="0.87567224464654503"/>
          <c:h val="0.756299795858850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Graphs!$C$14:$G$14</c:f>
              <c:numCache>
                <c:formatCode>General</c:formatCode>
                <c:ptCount val="5"/>
                <c:pt idx="0">
                  <c:v>0.41699999999999998</c:v>
                </c:pt>
                <c:pt idx="1">
                  <c:v>0.44600000000000001</c:v>
                </c:pt>
                <c:pt idx="2">
                  <c:v>0.42899999999999999</c:v>
                </c:pt>
                <c:pt idx="3">
                  <c:v>0.499</c:v>
                </c:pt>
                <c:pt idx="4">
                  <c:v>0.34899999999999998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77238840"/>
        <c:axId val="277239232"/>
      </c:barChart>
      <c:catAx>
        <c:axId val="27723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7239232"/>
        <c:crosses val="autoZero"/>
        <c:auto val="1"/>
        <c:lblAlgn val="ctr"/>
        <c:lblOffset val="100"/>
        <c:noMultiLvlLbl val="0"/>
      </c:catAx>
      <c:valAx>
        <c:axId val="277239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723884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800" b="1" dirty="0">
                <a:latin typeface="Trebuchet MS" panose="020B0603020202020204" pitchFamily="34" charset="0"/>
              </a:rPr>
              <a:t>Mental Health Not Good 14 or More</a:t>
            </a:r>
          </a:p>
          <a:p>
            <a:pPr>
              <a:defRPr sz="2800" b="1">
                <a:latin typeface="Trebuchet MS" panose="020B0603020202020204" pitchFamily="34" charset="0"/>
              </a:defRPr>
            </a:pPr>
            <a:r>
              <a:rPr lang="en-US" sz="2800" b="1" dirty="0">
                <a:latin typeface="Trebuchet MS" panose="020B0603020202020204" pitchFamily="34" charset="0"/>
              </a:rPr>
              <a:t>of Past 30 Days (2013)</a:t>
            </a:r>
          </a:p>
        </c:rich>
      </c:tx>
      <c:layout>
        <c:manualLayout>
          <c:xMode val="edge"/>
          <c:yMode val="edge"/>
          <c:x val="0.14925706600724495"/>
          <c:y val="2.421436786693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844415281423154E-2"/>
          <c:y val="0.16870830752897456"/>
          <c:w val="0.87567224464654503"/>
          <c:h val="0.741485003981243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Graphs!$C$50:$G$50</c:f>
              <c:numCache>
                <c:formatCode>0.0%</c:formatCode>
                <c:ptCount val="5"/>
                <c:pt idx="0">
                  <c:v>9.6999999999999989E-2</c:v>
                </c:pt>
                <c:pt idx="1">
                  <c:v>9.8000000000000004E-2</c:v>
                </c:pt>
                <c:pt idx="2">
                  <c:v>0.20399999999999999</c:v>
                </c:pt>
                <c:pt idx="3">
                  <c:v>0.129</c:v>
                </c:pt>
                <c:pt idx="4">
                  <c:v>9.8000000000000004E-2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78564000"/>
        <c:axId val="378558512"/>
      </c:barChart>
      <c:catAx>
        <c:axId val="3785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558512"/>
        <c:crosses val="autoZero"/>
        <c:auto val="1"/>
        <c:lblAlgn val="ctr"/>
        <c:lblOffset val="100"/>
        <c:noMultiLvlLbl val="0"/>
      </c:catAx>
      <c:valAx>
        <c:axId val="3785585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56400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Percent of Adults Diagnosed</a:t>
            </a:r>
            <a:r>
              <a:rPr lang="en-US" sz="2400" b="1" baseline="0">
                <a:latin typeface="Trebuchet MS" panose="020B0603020202020204" pitchFamily="34" charset="0"/>
              </a:rPr>
              <a:t> with </a:t>
            </a:r>
          </a:p>
          <a:p>
            <a:pPr>
              <a:defRPr sz="2400" b="1">
                <a:latin typeface="Trebuchet MS" panose="020B0603020202020204" pitchFamily="34" charset="0"/>
              </a:defRPr>
            </a:pPr>
            <a:r>
              <a:rPr lang="en-US" sz="2400" b="1" baseline="0">
                <a:latin typeface="Trebuchet MS" panose="020B0603020202020204" pitchFamily="34" charset="0"/>
              </a:rPr>
              <a:t>Depressive Disorder </a:t>
            </a:r>
            <a:r>
              <a:rPr lang="en-US" sz="2400" b="1">
                <a:latin typeface="Trebuchet MS" panose="020B0603020202020204" pitchFamily="34" charset="0"/>
              </a:rPr>
              <a:t>(2013)</a:t>
            </a:r>
          </a:p>
        </c:rich>
      </c:tx>
      <c:layout>
        <c:manualLayout>
          <c:xMode val="edge"/>
          <c:yMode val="edge"/>
          <c:x val="0.23371123748420336"/>
          <c:y val="1.7391304347826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566601049868766E-2"/>
          <c:y val="0.14812908359859273"/>
          <c:w val="0.89095002187226602"/>
          <c:h val="0.734392835204110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Graphs!$C$46:$G$46</c:f>
              <c:numCache>
                <c:formatCode>0.0%</c:formatCode>
                <c:ptCount val="5"/>
                <c:pt idx="0">
                  <c:v>0.18100000000000002</c:v>
                </c:pt>
                <c:pt idx="1">
                  <c:v>0.23899999999999999</c:v>
                </c:pt>
                <c:pt idx="2">
                  <c:v>0.27899999999999997</c:v>
                </c:pt>
                <c:pt idx="3">
                  <c:v>0.26600000000000001</c:v>
                </c:pt>
                <c:pt idx="4">
                  <c:v>0.17499999999999999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78557336"/>
        <c:axId val="378561256"/>
      </c:barChart>
      <c:catAx>
        <c:axId val="37855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561256"/>
        <c:crosses val="autoZero"/>
        <c:auto val="1"/>
        <c:lblAlgn val="ctr"/>
        <c:lblOffset val="100"/>
        <c:noMultiLvlLbl val="0"/>
      </c:catAx>
      <c:valAx>
        <c:axId val="378561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55733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Percentage of Adults Who are Binge Drinkers (2013)</a:t>
            </a:r>
          </a:p>
        </c:rich>
      </c:tx>
      <c:layout>
        <c:manualLayout>
          <c:xMode val="edge"/>
          <c:yMode val="edge"/>
          <c:x val="0.10170192179367409"/>
          <c:y val="1.1363636363636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06610614351172"/>
          <c:y val="0.13448371510379387"/>
          <c:w val="0.87567224464654503"/>
          <c:h val="0.777236787162968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Graphs!$C$357:$G$357</c:f>
              <c:numCache>
                <c:formatCode>General</c:formatCode>
                <c:ptCount val="5"/>
                <c:pt idx="0">
                  <c:v>0.154</c:v>
                </c:pt>
                <c:pt idx="1">
                  <c:v>0.24399999999999999</c:v>
                </c:pt>
                <c:pt idx="2">
                  <c:v>0.157</c:v>
                </c:pt>
                <c:pt idx="3">
                  <c:v>0.20599999999999999</c:v>
                </c:pt>
                <c:pt idx="4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78560080"/>
        <c:axId val="378563608"/>
      </c:barChart>
      <c:catAx>
        <c:axId val="3785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563608"/>
        <c:crosses val="autoZero"/>
        <c:auto val="1"/>
        <c:lblAlgn val="ctr"/>
        <c:lblOffset val="100"/>
        <c:noMultiLvlLbl val="0"/>
      </c:catAx>
      <c:valAx>
        <c:axId val="37856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56008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Median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04697942168993"/>
          <c:y val="8.8265580174571201E-2"/>
          <c:w val="0.84495302057831001"/>
          <c:h val="0.890416590368064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8A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CB022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'S0101'!$AD$30:$AD$36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'S0101'!$AE$30:$AE$36</c:f>
              <c:numCache>
                <c:formatCode>0.0</c:formatCode>
                <c:ptCount val="7"/>
                <c:pt idx="0">
                  <c:v>36</c:v>
                </c:pt>
                <c:pt idx="1">
                  <c:v>24.5</c:v>
                </c:pt>
                <c:pt idx="2">
                  <c:v>24.1</c:v>
                </c:pt>
                <c:pt idx="3">
                  <c:v>27.3</c:v>
                </c:pt>
                <c:pt idx="4">
                  <c:v>31.8</c:v>
                </c:pt>
                <c:pt idx="5">
                  <c:v>60.9</c:v>
                </c:pt>
                <c:pt idx="6">
                  <c:v>35.200000000000003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276166184"/>
        <c:axId val="276169320"/>
      </c:barChart>
      <c:catAx>
        <c:axId val="276166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169320"/>
        <c:crosses val="autoZero"/>
        <c:auto val="1"/>
        <c:lblAlgn val="ctr"/>
        <c:lblOffset val="100"/>
        <c:noMultiLvlLbl val="0"/>
      </c:catAx>
      <c:valAx>
        <c:axId val="276169320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7616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800" b="1" dirty="0">
                <a:latin typeface="Trebuchet MS" panose="020B0603020202020204" pitchFamily="34" charset="0"/>
              </a:rPr>
              <a:t>Infant Mortality Rate (2008-2012)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1057699037620296"/>
          <c:w val="0.87567224464654503"/>
          <c:h val="0.79410921551472746"/>
        </c:manualLayout>
      </c:layout>
      <c:barChart>
        <c:barDir val="col"/>
        <c:grouping val="clustered"/>
        <c:varyColors val="0"/>
        <c:ser>
          <c:idx val="0"/>
          <c:order val="0"/>
          <c:tx>
            <c:v>infant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Graphs!$C$147:$G$147</c:f>
              <c:numCache>
                <c:formatCode>General</c:formatCode>
                <c:ptCount val="5"/>
                <c:pt idx="0">
                  <c:v>6.6</c:v>
                </c:pt>
                <c:pt idx="1">
                  <c:v>5.8</c:v>
                </c:pt>
                <c:pt idx="2">
                  <c:v>8.9</c:v>
                </c:pt>
                <c:pt idx="3">
                  <c:v>4.5</c:v>
                </c:pt>
                <c:pt idx="4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78561648"/>
        <c:axId val="378562824"/>
      </c:barChart>
      <c:catAx>
        <c:axId val="37856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562824"/>
        <c:crosses val="autoZero"/>
        <c:auto val="1"/>
        <c:lblAlgn val="ctr"/>
        <c:lblOffset val="100"/>
        <c:noMultiLvlLbl val="0"/>
      </c:catAx>
      <c:valAx>
        <c:axId val="37856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Deaths per 1,000 live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56164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100" b="1" dirty="0">
                <a:latin typeface="Trebuchet MS" panose="020B0603020202020204" pitchFamily="34" charset="0"/>
              </a:rPr>
              <a:t>Percent of Births Where Mother Smoked During Pregnancy </a:t>
            </a:r>
          </a:p>
          <a:p>
            <a:pPr>
              <a:defRPr sz="2100" b="1">
                <a:latin typeface="Trebuchet MS" panose="020B0603020202020204" pitchFamily="34" charset="0"/>
              </a:defRPr>
            </a:pPr>
            <a:r>
              <a:rPr lang="en-US" sz="2100" b="1" dirty="0">
                <a:latin typeface="Trebuchet MS" panose="020B0603020202020204" pitchFamily="34" charset="0"/>
              </a:rPr>
              <a:t>(2010-2012)</a:t>
            </a:r>
          </a:p>
        </c:rich>
      </c:tx>
      <c:layout>
        <c:manualLayout>
          <c:xMode val="edge"/>
          <c:yMode val="edge"/>
          <c:x val="3.2210689572894302E-2"/>
          <c:y val="2.6959463400408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5050463895501437"/>
          <c:w val="0.87567224464654503"/>
          <c:h val="0.75621192699749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Graphs!$C$175:$G$175</c:f>
              <c:numCache>
                <c:formatCode>0.00</c:formatCode>
                <c:ptCount val="5"/>
                <c:pt idx="0">
                  <c:v>0.14399999999999999</c:v>
                </c:pt>
                <c:pt idx="1">
                  <c:v>0.108</c:v>
                </c:pt>
                <c:pt idx="2">
                  <c:v>0.16300000000000001</c:v>
                </c:pt>
                <c:pt idx="3">
                  <c:v>0.106</c:v>
                </c:pt>
                <c:pt idx="4">
                  <c:v>0.124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78556552"/>
        <c:axId val="378562040"/>
      </c:barChart>
      <c:catAx>
        <c:axId val="37855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562040"/>
        <c:crosses val="autoZero"/>
        <c:auto val="1"/>
        <c:lblAlgn val="ctr"/>
        <c:lblOffset val="100"/>
        <c:noMultiLvlLbl val="0"/>
      </c:catAx>
      <c:valAx>
        <c:axId val="37856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55655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>
                <a:latin typeface="Trebuchet MS" panose="020B0603020202020204" pitchFamily="34" charset="0"/>
              </a:rPr>
              <a:t>Percent of Births with Low Birth Weight </a:t>
            </a:r>
            <a:endParaRPr lang="en-US" sz="2400" b="1" dirty="0" smtClean="0">
              <a:latin typeface="Trebuchet MS" panose="020B0603020202020204" pitchFamily="34" charset="0"/>
            </a:endParaRPr>
          </a:p>
          <a:p>
            <a:pPr>
              <a:defRPr sz="2400" b="1">
                <a:latin typeface="Trebuchet MS" panose="020B0603020202020204" pitchFamily="34" charset="0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(</a:t>
            </a:r>
            <a:r>
              <a:rPr lang="en-US" sz="2400" b="1" dirty="0">
                <a:latin typeface="Trebuchet MS" panose="020B0603020202020204" pitchFamily="34" charset="0"/>
              </a:rPr>
              <a:t>2010-2012)</a:t>
            </a:r>
          </a:p>
        </c:rich>
      </c:tx>
      <c:layout>
        <c:manualLayout>
          <c:xMode val="edge"/>
          <c:yMode val="edge"/>
          <c:x val="0.11956559455491793"/>
          <c:y val="5.6818181818181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52938297966993E-2"/>
          <c:y val="0.14592385468861846"/>
          <c:w val="0.87567224464654503"/>
          <c:h val="0.772200399665950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Graphs!$C$196:$G$196</c:f>
              <c:numCache>
                <c:formatCode>General</c:formatCode>
                <c:ptCount val="5"/>
                <c:pt idx="0">
                  <c:v>7.2000000000000008E-2</c:v>
                </c:pt>
                <c:pt idx="1">
                  <c:v>5.7000000000000002E-2</c:v>
                </c:pt>
                <c:pt idx="2">
                  <c:v>7.2999999999999995E-2</c:v>
                </c:pt>
                <c:pt idx="3">
                  <c:v>5.2000000000000005E-2</c:v>
                </c:pt>
                <c:pt idx="4">
                  <c:v>6.4000000000000001E-2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78556944"/>
        <c:axId val="378557728"/>
      </c:barChart>
      <c:catAx>
        <c:axId val="37855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557728"/>
        <c:crosses val="autoZero"/>
        <c:auto val="1"/>
        <c:lblAlgn val="ctr"/>
        <c:lblOffset val="100"/>
        <c:noMultiLvlLbl val="0"/>
      </c:catAx>
      <c:valAx>
        <c:axId val="37855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55694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Percentage of Premature Births (2010-2012)</a:t>
            </a:r>
          </a:p>
        </c:rich>
      </c:tx>
      <c:layout>
        <c:manualLayout>
          <c:xMode val="edge"/>
          <c:yMode val="edge"/>
          <c:x val="8.5596668001245602E-2"/>
          <c:y val="3.3707865168539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2316272965879264"/>
          <c:w val="0.87567224464654503"/>
          <c:h val="0.787364416526585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Graphs!$C$215:$G$215</c:f>
              <c:numCache>
                <c:formatCode>General</c:formatCode>
                <c:ptCount val="5"/>
                <c:pt idx="0">
                  <c:v>8.900000000000001E-2</c:v>
                </c:pt>
                <c:pt idx="1">
                  <c:v>8.1000000000000003E-2</c:v>
                </c:pt>
                <c:pt idx="2">
                  <c:v>9.9000000000000005E-2</c:v>
                </c:pt>
                <c:pt idx="3">
                  <c:v>8.900000000000001E-2</c:v>
                </c:pt>
                <c:pt idx="4">
                  <c:v>8.4000000000000005E-2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78560472"/>
        <c:axId val="277428664"/>
      </c:barChart>
      <c:catAx>
        <c:axId val="37856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7428664"/>
        <c:crosses val="autoZero"/>
        <c:auto val="1"/>
        <c:lblAlgn val="ctr"/>
        <c:lblOffset val="100"/>
        <c:noMultiLvlLbl val="0"/>
      </c:catAx>
      <c:valAx>
        <c:axId val="27742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7856047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Percent of Infants Fully Immunized at 24 Months (2011-2012)</a:t>
            </a:r>
          </a:p>
        </c:rich>
      </c:tx>
      <c:layout>
        <c:manualLayout>
          <c:xMode val="edge"/>
          <c:yMode val="edge"/>
          <c:x val="6.0986383112367364E-2"/>
          <c:y val="1.1235955056179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4020659227412524"/>
          <c:w val="0.87567224464654503"/>
          <c:h val="0.770320563862101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Graphs!$C$5:$H$5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Graphs!$C$97:$G$97</c:f>
              <c:numCache>
                <c:formatCode>General</c:formatCode>
                <c:ptCount val="5"/>
                <c:pt idx="0">
                  <c:v>0.71700000000000008</c:v>
                </c:pt>
                <c:pt idx="1">
                  <c:v>0.70700000000000007</c:v>
                </c:pt>
                <c:pt idx="2">
                  <c:v>0.67299999999999993</c:v>
                </c:pt>
                <c:pt idx="3">
                  <c:v>0.79</c:v>
                </c:pt>
                <c:pt idx="4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77425920"/>
        <c:axId val="277428272"/>
      </c:barChart>
      <c:catAx>
        <c:axId val="2774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7428272"/>
        <c:crosses val="autoZero"/>
        <c:auto val="1"/>
        <c:lblAlgn val="ctr"/>
        <c:lblOffset val="100"/>
        <c:noMultiLvlLbl val="0"/>
      </c:catAx>
      <c:valAx>
        <c:axId val="277428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742592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>
                <a:latin typeface="Trebuchet MS" panose="020B0603020202020204" pitchFamily="34" charset="0"/>
              </a:rPr>
              <a:t>Percent</a:t>
            </a:r>
            <a:r>
              <a:rPr lang="en-US" sz="2000" b="1" baseline="0">
                <a:latin typeface="Trebuchet MS" panose="020B0603020202020204" pitchFamily="34" charset="0"/>
              </a:rPr>
              <a:t> Population by Age Group</a:t>
            </a:r>
            <a:endParaRPr lang="en-US" sz="2000" b="1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73540713570366"/>
          <c:y val="0.13917492815494018"/>
          <c:w val="0.80890621751430358"/>
          <c:h val="0.83542827827608179"/>
        </c:manualLayout>
      </c:layout>
      <c:barChart>
        <c:barDir val="bar"/>
        <c:grouping val="percentStacked"/>
        <c:varyColors val="0"/>
        <c:ser>
          <c:idx val="0"/>
          <c:order val="0"/>
          <c:tx>
            <c:v>0 - 17 yrs</c:v>
          </c:tx>
          <c:spPr>
            <a:solidFill>
              <a:srgbClr val="FFCF1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'S0101'!$AE$39:$AE$45</c:f>
              <c:numCache>
                <c:formatCode>0.00%</c:formatCode>
                <c:ptCount val="7"/>
                <c:pt idx="0">
                  <c:v>0.25299999999999995</c:v>
                </c:pt>
                <c:pt idx="1">
                  <c:v>0.184</c:v>
                </c:pt>
                <c:pt idx="2">
                  <c:v>0.152</c:v>
                </c:pt>
                <c:pt idx="3">
                  <c:v>0.31899999999999995</c:v>
                </c:pt>
                <c:pt idx="4">
                  <c:v>0.26999999999999996</c:v>
                </c:pt>
                <c:pt idx="5">
                  <c:v>8.7000000000000008E-2</c:v>
                </c:pt>
                <c:pt idx="6">
                  <c:v>0.24</c:v>
                </c:pt>
              </c:numCache>
            </c:numRef>
          </c:val>
        </c:ser>
        <c:ser>
          <c:idx val="1"/>
          <c:order val="1"/>
          <c:tx>
            <c:v>18 - 24 yrs</c:v>
          </c:tx>
          <c:spPr>
            <a:solidFill>
              <a:srgbClr val="9FB51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'S0101'!$AF$39:$AF$45</c:f>
              <c:numCache>
                <c:formatCode>0.00%</c:formatCode>
                <c:ptCount val="7"/>
                <c:pt idx="0">
                  <c:v>0.10199999999999999</c:v>
                </c:pt>
                <c:pt idx="1">
                  <c:v>0.33200000000000002</c:v>
                </c:pt>
                <c:pt idx="2">
                  <c:v>0.378</c:v>
                </c:pt>
                <c:pt idx="3">
                  <c:v>0.15</c:v>
                </c:pt>
                <c:pt idx="4">
                  <c:v>9.2999999999999999E-2</c:v>
                </c:pt>
                <c:pt idx="5">
                  <c:v>1.7000000000000001E-2</c:v>
                </c:pt>
                <c:pt idx="6">
                  <c:v>0.06</c:v>
                </c:pt>
              </c:numCache>
            </c:numRef>
          </c:val>
        </c:ser>
        <c:ser>
          <c:idx val="2"/>
          <c:order val="2"/>
          <c:tx>
            <c:v>25 - 44 yrs</c:v>
          </c:tx>
          <c:spPr>
            <a:solidFill>
              <a:srgbClr val="5E903C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'S0101'!$AG$39:$AG$45</c:f>
              <c:numCache>
                <c:formatCode>0.00%</c:formatCode>
                <c:ptCount val="7"/>
                <c:pt idx="0">
                  <c:v>0.253</c:v>
                </c:pt>
                <c:pt idx="1">
                  <c:v>0.26499999999999996</c:v>
                </c:pt>
                <c:pt idx="2">
                  <c:v>0.26</c:v>
                </c:pt>
                <c:pt idx="3">
                  <c:v>0.32700000000000001</c:v>
                </c:pt>
                <c:pt idx="4">
                  <c:v>0.30499999999999999</c:v>
                </c:pt>
                <c:pt idx="5">
                  <c:v>0.17399999999999999</c:v>
                </c:pt>
                <c:pt idx="6">
                  <c:v>0.30600000000000005</c:v>
                </c:pt>
              </c:numCache>
            </c:numRef>
          </c:val>
        </c:ser>
        <c:ser>
          <c:idx val="3"/>
          <c:order val="3"/>
          <c:tx>
            <c:v>45 - 64 yrs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'S0101'!$AH$39:$AH$45</c:f>
              <c:numCache>
                <c:formatCode>0.00%</c:formatCode>
                <c:ptCount val="7"/>
                <c:pt idx="0">
                  <c:v>0.25700000000000001</c:v>
                </c:pt>
                <c:pt idx="1">
                  <c:v>0.14599999999999999</c:v>
                </c:pt>
                <c:pt idx="2">
                  <c:v>0.13899999999999998</c:v>
                </c:pt>
                <c:pt idx="3">
                  <c:v>0.14699999999999999</c:v>
                </c:pt>
                <c:pt idx="4">
                  <c:v>0.24100000000000002</c:v>
                </c:pt>
                <c:pt idx="5">
                  <c:v>0.34699999999999998</c:v>
                </c:pt>
                <c:pt idx="6">
                  <c:v>0.32900000000000001</c:v>
                </c:pt>
              </c:numCache>
            </c:numRef>
          </c:val>
        </c:ser>
        <c:ser>
          <c:idx val="4"/>
          <c:order val="4"/>
          <c:tx>
            <c:v>65+ yrs</c:v>
          </c:tx>
          <c:spPr>
            <a:solidFill>
              <a:srgbClr val="002D4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'S0101'!$AI$39:$AI$45</c:f>
              <c:numCache>
                <c:formatCode>0.00%</c:formatCode>
                <c:ptCount val="7"/>
                <c:pt idx="0">
                  <c:v>0.13500000000000001</c:v>
                </c:pt>
                <c:pt idx="1">
                  <c:v>7.3999999999999996E-2</c:v>
                </c:pt>
                <c:pt idx="2">
                  <c:v>7.1999999999999995E-2</c:v>
                </c:pt>
                <c:pt idx="3">
                  <c:v>5.7000000000000002E-2</c:v>
                </c:pt>
                <c:pt idx="4">
                  <c:v>9.1999999999999998E-2</c:v>
                </c:pt>
                <c:pt idx="5">
                  <c:v>0.375</c:v>
                </c:pt>
                <c:pt idx="6">
                  <c:v>6.5000000000000002E-2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276165792"/>
        <c:axId val="276166576"/>
      </c:barChart>
      <c:catAx>
        <c:axId val="276165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166576"/>
        <c:crosses val="autoZero"/>
        <c:auto val="1"/>
        <c:lblAlgn val="ctr"/>
        <c:lblOffset val="100"/>
        <c:noMultiLvlLbl val="0"/>
      </c:catAx>
      <c:valAx>
        <c:axId val="276166576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616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941012132656623"/>
          <c:y val="8.732087918074688E-2"/>
          <c:w val="0.81583571914213915"/>
          <c:h val="5.4407594162806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 b="1" dirty="0">
                <a:latin typeface="Trebuchet MS" panose="020B0603020202020204" pitchFamily="34" charset="0"/>
              </a:rPr>
              <a:t>Percent</a:t>
            </a:r>
            <a:r>
              <a:rPr lang="en-US" sz="1800" b="1" baseline="0" dirty="0">
                <a:latin typeface="Trebuchet MS" panose="020B0603020202020204" pitchFamily="34" charset="0"/>
              </a:rPr>
              <a:t> Population by Selected Racial/Ethnic Minority Groups</a:t>
            </a:r>
            <a:endParaRPr lang="en-US" sz="1800" b="1" dirty="0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0.13917492815494018"/>
          <c:w val="0.87567224464654503"/>
          <c:h val="0.7441370042539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solidFill>
              <a:srgbClr val="FFCF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Sheet1!$D$3:$D$9</c:f>
              <c:numCache>
                <c:formatCode>0.0%</c:formatCode>
                <c:ptCount val="7"/>
                <c:pt idx="0">
                  <c:v>7.0999999999999994E-2</c:v>
                </c:pt>
                <c:pt idx="1">
                  <c:v>8.1000000000000003E-2</c:v>
                </c:pt>
                <c:pt idx="2">
                  <c:v>7.2999999999999995E-2</c:v>
                </c:pt>
                <c:pt idx="3">
                  <c:v>0.122</c:v>
                </c:pt>
                <c:pt idx="4">
                  <c:v>4.3999999999999997E-2</c:v>
                </c:pt>
                <c:pt idx="5">
                  <c:v>1.4E-2</c:v>
                </c:pt>
                <c:pt idx="6">
                  <c:v>2.8000000000000001E-2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9FB5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Sheet1!$E$3:$E$9</c:f>
              <c:numCache>
                <c:formatCode>0.0%</c:formatCode>
                <c:ptCount val="7"/>
                <c:pt idx="0">
                  <c:v>0.03</c:v>
                </c:pt>
                <c:pt idx="1">
                  <c:v>5.6000000000000001E-2</c:v>
                </c:pt>
                <c:pt idx="2">
                  <c:v>6.0999999999999999E-2</c:v>
                </c:pt>
                <c:pt idx="3">
                  <c:v>5.8999999999999997E-2</c:v>
                </c:pt>
                <c:pt idx="4">
                  <c:v>8.0000000000000002E-3</c:v>
                </c:pt>
                <c:pt idx="5">
                  <c:v>8.0000000000000002E-3</c:v>
                </c:pt>
                <c:pt idx="6">
                  <c:v>8.9999999999999993E-3</c:v>
                </c:pt>
              </c:numCache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Hispanic or Latino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Sheet1!$F$3:$F$9</c:f>
              <c:numCache>
                <c:formatCode>0.0%</c:formatCode>
                <c:ptCount val="7"/>
                <c:pt idx="0">
                  <c:v>0.107</c:v>
                </c:pt>
                <c:pt idx="1">
                  <c:v>7.0999999999999994E-2</c:v>
                </c:pt>
                <c:pt idx="2">
                  <c:v>6.2E-2</c:v>
                </c:pt>
                <c:pt idx="3">
                  <c:v>0.151</c:v>
                </c:pt>
                <c:pt idx="4">
                  <c:v>4.3999999999999997E-2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24"/>
        <c:axId val="276166968"/>
        <c:axId val="276168536"/>
      </c:barChart>
      <c:catAx>
        <c:axId val="27616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168536"/>
        <c:crosses val="autoZero"/>
        <c:auto val="1"/>
        <c:lblAlgn val="ctr"/>
        <c:lblOffset val="100"/>
        <c:noMultiLvlLbl val="0"/>
      </c:catAx>
      <c:valAx>
        <c:axId val="27616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16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376391412642212"/>
          <c:y val="8.2516075284845405E-2"/>
          <c:w val="0.68111561600296799"/>
          <c:h val="4.479798637100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Median Family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9.1126889195925542E-2"/>
          <c:w val="0.8756722446465450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Sheet1!$D$3:$D$9</c:f>
              <c:numCache>
                <c:formatCode>General</c:formatCode>
                <c:ptCount val="7"/>
                <c:pt idx="0">
                  <c:v>65069</c:v>
                </c:pt>
                <c:pt idx="1">
                  <c:v>63634</c:v>
                </c:pt>
                <c:pt idx="2">
                  <c:v>67256</c:v>
                </c:pt>
                <c:pt idx="3">
                  <c:v>38864</c:v>
                </c:pt>
                <c:pt idx="4">
                  <c:v>63750</c:v>
                </c:pt>
                <c:pt idx="5">
                  <c:v>41875</c:v>
                </c:pt>
                <c:pt idx="6">
                  <c:v>70938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76169712"/>
        <c:axId val="276171672"/>
      </c:barChart>
      <c:catAx>
        <c:axId val="27616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171672"/>
        <c:crosses val="autoZero"/>
        <c:auto val="1"/>
        <c:lblAlgn val="ctr"/>
        <c:lblOffset val="100"/>
        <c:noMultiLvlLbl val="0"/>
      </c:catAx>
      <c:valAx>
        <c:axId val="27617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16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Median Household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4340686752999E-2"/>
          <c:y val="9.1126889195925542E-2"/>
          <c:w val="0.86327552547667064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Sheet1!$E$3:$E$9</c:f>
              <c:numCache>
                <c:formatCode>General</c:formatCode>
                <c:ptCount val="7"/>
                <c:pt idx="0">
                  <c:v>51332</c:v>
                </c:pt>
                <c:pt idx="1">
                  <c:v>43962</c:v>
                </c:pt>
                <c:pt idx="2">
                  <c:v>42483</c:v>
                </c:pt>
                <c:pt idx="3">
                  <c:v>32837</c:v>
                </c:pt>
                <c:pt idx="4">
                  <c:v>57344</c:v>
                </c:pt>
                <c:pt idx="5">
                  <c:v>28929</c:v>
                </c:pt>
                <c:pt idx="6">
                  <c:v>61719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76170104"/>
        <c:axId val="276165008"/>
      </c:barChart>
      <c:catAx>
        <c:axId val="27617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165008"/>
        <c:crosses val="autoZero"/>
        <c:auto val="1"/>
        <c:lblAlgn val="ctr"/>
        <c:lblOffset val="100"/>
        <c:noMultiLvlLbl val="0"/>
      </c:catAx>
      <c:valAx>
        <c:axId val="27616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170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Per Capita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26268591426073"/>
          <c:y val="9.1126889195925542E-2"/>
          <c:w val="0.8631722440944882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Sheet1!$F$3:$F$9</c:f>
              <c:numCache>
                <c:formatCode>General</c:formatCode>
                <c:ptCount val="7"/>
                <c:pt idx="0">
                  <c:v>26929</c:v>
                </c:pt>
                <c:pt idx="1">
                  <c:v>22948</c:v>
                </c:pt>
                <c:pt idx="2">
                  <c:v>23241</c:v>
                </c:pt>
                <c:pt idx="3">
                  <c:v>17600</c:v>
                </c:pt>
                <c:pt idx="4">
                  <c:v>22659</c:v>
                </c:pt>
                <c:pt idx="5">
                  <c:v>20459</c:v>
                </c:pt>
                <c:pt idx="6">
                  <c:v>25145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76170888"/>
        <c:axId val="276942960"/>
      </c:barChart>
      <c:catAx>
        <c:axId val="27617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942960"/>
        <c:crosses val="autoZero"/>
        <c:auto val="1"/>
        <c:lblAlgn val="ctr"/>
        <c:lblOffset val="100"/>
        <c:noMultiLvlLbl val="0"/>
      </c:catAx>
      <c:valAx>
        <c:axId val="27694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17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Percent Below Poverty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9.1126889195925542E-2"/>
          <c:w val="0.8756722446465450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Sheet1!$G$3:$G$9</c:f>
              <c:numCache>
                <c:formatCode>0.0%</c:formatCode>
                <c:ptCount val="7"/>
                <c:pt idx="0">
                  <c:v>0.13700000000000001</c:v>
                </c:pt>
                <c:pt idx="1">
                  <c:v>0.23200000000000001</c:v>
                </c:pt>
                <c:pt idx="2">
                  <c:v>0.26800000000000002</c:v>
                </c:pt>
                <c:pt idx="3">
                  <c:v>0.19</c:v>
                </c:pt>
                <c:pt idx="4">
                  <c:v>0.126</c:v>
                </c:pt>
                <c:pt idx="5">
                  <c:v>8.3000000000000004E-2</c:v>
                </c:pt>
                <c:pt idx="6">
                  <c:v>4.2000000000000003E-2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76948448"/>
        <c:axId val="276945704"/>
      </c:barChart>
      <c:catAx>
        <c:axId val="27694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945704"/>
        <c:crosses val="autoZero"/>
        <c:auto val="1"/>
        <c:lblAlgn val="ctr"/>
        <c:lblOffset val="100"/>
        <c:noMultiLvlLbl val="0"/>
      </c:catAx>
      <c:valAx>
        <c:axId val="276945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694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200"/>
            </a:pPr>
            <a:r>
              <a:rPr lang="en-US" sz="2200"/>
              <a:t>Percent Below Poverty by Age Group</a:t>
            </a:r>
          </a:p>
        </c:rich>
      </c:tx>
      <c:layout>
        <c:manualLayout>
          <c:xMode val="edge"/>
          <c:yMode val="edge"/>
          <c:x val="0.22088180153951345"/>
          <c:y val="2.24765237678623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928626568737716E-2"/>
          <c:y val="0.12203703703703705"/>
          <c:w val="0.90066521096627628"/>
          <c:h val="0.73377063283756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'B17001'!$V$65</c:f>
              <c:strCache>
                <c:ptCount val="1"/>
                <c:pt idx="0">
                  <c:v>Kansas</c:v>
                </c:pt>
              </c:strCache>
            </c:strRef>
          </c:tx>
          <c:spPr>
            <a:solidFill>
              <a:srgbClr val="FFCF1D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'B17001'!$U$93:$U$102</c:f>
              <c:strCache>
                <c:ptCount val="10"/>
                <c:pt idx="0">
                  <c:v>0-4</c:v>
                </c:pt>
                <c:pt idx="1">
                  <c:v>5-11</c:v>
                </c:pt>
                <c:pt idx="2">
                  <c:v>12-17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75+</c:v>
                </c:pt>
              </c:strCache>
            </c:strRef>
          </c:cat>
          <c:val>
            <c:numRef>
              <c:f>'B17001'!$V$93:$V$102</c:f>
              <c:numCache>
                <c:formatCode>0.00%</c:formatCode>
                <c:ptCount val="10"/>
                <c:pt idx="0">
                  <c:v>0.23477215823735603</c:v>
                </c:pt>
                <c:pt idx="1">
                  <c:v>0.1928787452271136</c:v>
                </c:pt>
                <c:pt idx="2">
                  <c:v>0.14998708322216434</c:v>
                </c:pt>
                <c:pt idx="3">
                  <c:v>0.28142030940884871</c:v>
                </c:pt>
                <c:pt idx="4">
                  <c:v>0.14812683783074324</c:v>
                </c:pt>
                <c:pt idx="5">
                  <c:v>0.10752024455123965</c:v>
                </c:pt>
                <c:pt idx="6">
                  <c:v>8.8132891480347336E-2</c:v>
                </c:pt>
                <c:pt idx="7">
                  <c:v>7.9615817719719997E-2</c:v>
                </c:pt>
                <c:pt idx="8">
                  <c:v>6.2209618941553378E-2</c:v>
                </c:pt>
                <c:pt idx="9">
                  <c:v>8.6942812766404684E-2</c:v>
                </c:pt>
              </c:numCache>
            </c:numRef>
          </c:val>
        </c:ser>
        <c:ser>
          <c:idx val="1"/>
          <c:order val="1"/>
          <c:tx>
            <c:strRef>
              <c:f>'B17001'!$X$65</c:f>
              <c:strCache>
                <c:ptCount val="1"/>
                <c:pt idx="0">
                  <c:v>Riley County</c:v>
                </c:pt>
              </c:strCache>
            </c:strRef>
          </c:tx>
          <c:spPr>
            <a:solidFill>
              <a:srgbClr val="9FB51D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'B17001'!$U$93:$U$102</c:f>
              <c:strCache>
                <c:ptCount val="10"/>
                <c:pt idx="0">
                  <c:v>0-4</c:v>
                </c:pt>
                <c:pt idx="1">
                  <c:v>5-11</c:v>
                </c:pt>
                <c:pt idx="2">
                  <c:v>12-17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75+</c:v>
                </c:pt>
              </c:strCache>
            </c:strRef>
          </c:cat>
          <c:val>
            <c:numRef>
              <c:f>'B17001'!$X$93:$X$102</c:f>
              <c:numCache>
                <c:formatCode>0.00%</c:formatCode>
                <c:ptCount val="10"/>
                <c:pt idx="0">
                  <c:v>0.14191928943811546</c:v>
                </c:pt>
                <c:pt idx="1">
                  <c:v>0.13460427498555749</c:v>
                </c:pt>
                <c:pt idx="2">
                  <c:v>2.7632790911882098E-2</c:v>
                </c:pt>
                <c:pt idx="3">
                  <c:v>0.59646091515729271</c:v>
                </c:pt>
                <c:pt idx="4">
                  <c:v>0.1180731618978631</c:v>
                </c:pt>
                <c:pt idx="5">
                  <c:v>8.7904599659284502E-2</c:v>
                </c:pt>
                <c:pt idx="6">
                  <c:v>5.5565578206747249E-2</c:v>
                </c:pt>
                <c:pt idx="7">
                  <c:v>4.9330783938814529E-2</c:v>
                </c:pt>
                <c:pt idx="8">
                  <c:v>3.2155477031802118E-2</c:v>
                </c:pt>
                <c:pt idx="9">
                  <c:v>5.3090004147656571E-2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276942176"/>
        <c:axId val="276946488"/>
      </c:barChart>
      <c:catAx>
        <c:axId val="2769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276946488"/>
        <c:crosses val="autoZero"/>
        <c:auto val="1"/>
        <c:lblAlgn val="ctr"/>
        <c:lblOffset val="100"/>
        <c:noMultiLvlLbl val="0"/>
      </c:catAx>
      <c:valAx>
        <c:axId val="276946488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76942176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7617558834557443"/>
          <c:y val="0.94797696121318165"/>
          <c:w val="0.36921745075983148"/>
          <c:h val="4.0911927675707206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4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0CEFF-EC17-41A6-A735-39532E24E07D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C9F940-6DE8-4B8B-8C23-756C9480E641}">
      <dgm:prSet phldrT="[Text]" custT="1"/>
      <dgm:spPr>
        <a:xfrm>
          <a:off x="24230" y="4680"/>
          <a:ext cx="8355311" cy="1216851"/>
        </a:xfrm>
        <a:gradFill rotWithShape="0">
          <a:gsLst>
            <a:gs pos="0">
              <a:srgbClr val="629DD1">
                <a:hueOff val="0"/>
                <a:satOff val="0"/>
                <a:lumOff val="0"/>
                <a:alphaOff val="0"/>
                <a:shade val="70000"/>
                <a:satMod val="120000"/>
              </a:srgbClr>
            </a:gs>
            <a:gs pos="35000">
              <a:srgbClr val="629DD1">
                <a:hueOff val="0"/>
                <a:satOff val="0"/>
                <a:lumOff val="0"/>
                <a:alphaOff val="0"/>
                <a:shade val="100000"/>
                <a:satMod val="150000"/>
              </a:srgbClr>
            </a:gs>
            <a:gs pos="70000">
              <a:srgbClr val="629DD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rgbClr>
            </a:gs>
            <a:gs pos="100000">
              <a:srgbClr val="629DD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rgb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Comprehensive Community Needs Assessment</a:t>
          </a:r>
          <a:endParaRPr lang="en-US" sz="16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2A2EA26C-BE3F-447E-BF6F-D161F48FBD36}" type="parTrans" cxnId="{F5C4A559-BAAB-490E-AEB4-E7958653C290}">
      <dgm:prSet/>
      <dgm:spPr/>
      <dgm:t>
        <a:bodyPr/>
        <a:lstStyle/>
        <a:p>
          <a:endParaRPr lang="en-US"/>
        </a:p>
      </dgm:t>
    </dgm:pt>
    <dgm:pt modelId="{9C732419-243E-4C6D-8B73-19D181596280}" type="sibTrans" cxnId="{F5C4A559-BAAB-490E-AEB4-E7958653C290}">
      <dgm:prSet/>
      <dgm:spPr/>
      <dgm:t>
        <a:bodyPr/>
        <a:lstStyle/>
        <a:p>
          <a:endParaRPr lang="en-US"/>
        </a:p>
      </dgm:t>
    </dgm:pt>
    <dgm:pt modelId="{94BA59FE-39F2-4343-8CD7-CCF53B39A180}">
      <dgm:prSet phldrT="[Text]" custT="1"/>
      <dgm:spPr>
        <a:xfrm>
          <a:off x="24230" y="943049"/>
          <a:ext cx="2573435" cy="234410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endParaRPr lang="en-US" sz="10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Community Survey – over 1,000 respondents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Stakeholder Interviews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Focus Groups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Data Review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482F069-E864-4E7B-99A3-EC6924FEABA2}" type="parTrans" cxnId="{E29D62C4-405A-4C26-BCDA-20A033D338FF}">
      <dgm:prSet/>
      <dgm:spPr/>
      <dgm:t>
        <a:bodyPr/>
        <a:lstStyle/>
        <a:p>
          <a:endParaRPr lang="en-US"/>
        </a:p>
      </dgm:t>
    </dgm:pt>
    <dgm:pt modelId="{88ED1A66-8CFA-4DE7-9ECE-CD0634D99575}" type="sibTrans" cxnId="{E29D62C4-405A-4C26-BCDA-20A033D338FF}">
      <dgm:prSet/>
      <dgm:spPr/>
      <dgm:t>
        <a:bodyPr/>
        <a:lstStyle/>
        <a:p>
          <a:endParaRPr lang="en-US"/>
        </a:p>
      </dgm:t>
    </dgm:pt>
    <dgm:pt modelId="{7EF1212F-64C2-4D24-B12C-79E8F71E522A}">
      <dgm:prSet phldrT="[Text]" custT="1"/>
      <dgm:spPr>
        <a:xfrm>
          <a:off x="2597666" y="410298"/>
          <a:ext cx="5781875" cy="1216851"/>
        </a:xfrm>
        <a:solidFill>
          <a:srgbClr val="297FD5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Local Public Health Systems Performance</a:t>
          </a:r>
          <a:endParaRPr lang="en-US" sz="16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DACAE67F-E400-4D71-B110-9F380BEC0B74}" type="parTrans" cxnId="{0B93EB0D-DD68-4591-8B7B-9C6E32B7A798}">
      <dgm:prSet/>
      <dgm:spPr/>
      <dgm:t>
        <a:bodyPr/>
        <a:lstStyle/>
        <a:p>
          <a:endParaRPr lang="en-US"/>
        </a:p>
      </dgm:t>
    </dgm:pt>
    <dgm:pt modelId="{93626A09-AEFC-44F6-935D-8FF9279A6C01}" type="sibTrans" cxnId="{0B93EB0D-DD68-4591-8B7B-9C6E32B7A798}">
      <dgm:prSet/>
      <dgm:spPr/>
      <dgm:t>
        <a:bodyPr/>
        <a:lstStyle/>
        <a:p>
          <a:endParaRPr lang="en-US"/>
        </a:p>
      </dgm:t>
    </dgm:pt>
    <dgm:pt modelId="{6F543F51-1F1A-4E82-A5D4-098069BA6D02}">
      <dgm:prSet phldrT="[Text]" custT="1"/>
      <dgm:spPr>
        <a:xfrm>
          <a:off x="2597666" y="1348666"/>
          <a:ext cx="2573435" cy="234410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Review of the Public Health System by Subject Matter Experts and Community Stakeholders</a:t>
          </a:r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1C5F276-E043-412C-8AC9-CC8B20869AA3}" type="parTrans" cxnId="{088755AE-36D0-4177-AF5F-2C7648053FE0}">
      <dgm:prSet/>
      <dgm:spPr/>
      <dgm:t>
        <a:bodyPr/>
        <a:lstStyle/>
        <a:p>
          <a:endParaRPr lang="en-US"/>
        </a:p>
      </dgm:t>
    </dgm:pt>
    <dgm:pt modelId="{E212F914-FC20-487B-A7CC-9AF94785060A}" type="sibTrans" cxnId="{088755AE-36D0-4177-AF5F-2C7648053FE0}">
      <dgm:prSet/>
      <dgm:spPr/>
      <dgm:t>
        <a:bodyPr/>
        <a:lstStyle/>
        <a:p>
          <a:endParaRPr lang="en-US"/>
        </a:p>
      </dgm:t>
    </dgm:pt>
    <dgm:pt modelId="{55880368-DA22-48B4-B69A-1BB5DE73779E}">
      <dgm:prSet phldrT="[Text]" custT="1"/>
      <dgm:spPr>
        <a:xfrm>
          <a:off x="5171102" y="815915"/>
          <a:ext cx="3208439" cy="1216851"/>
        </a:xfrm>
        <a:solidFill>
          <a:srgbClr val="4A66AC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rgbClr val="FFCF1D"/>
              </a:solidFill>
              <a:latin typeface="Century Gothic"/>
              <a:ea typeface="+mn-ea"/>
              <a:cs typeface="+mn-cs"/>
            </a:rPr>
            <a:t>Community Health Improvement Plan</a:t>
          </a:r>
          <a:endParaRPr lang="en-US" sz="1600" b="1" dirty="0">
            <a:solidFill>
              <a:srgbClr val="FFCF1D"/>
            </a:solidFill>
            <a:latin typeface="Century Gothic"/>
            <a:ea typeface="+mn-ea"/>
            <a:cs typeface="+mn-cs"/>
          </a:endParaRPr>
        </a:p>
      </dgm:t>
    </dgm:pt>
    <dgm:pt modelId="{1042EFE7-4822-4512-8E37-BE7B9783C58E}" type="parTrans" cxnId="{3869F0CE-D7AE-4EF6-94F9-018AF41C49E0}">
      <dgm:prSet/>
      <dgm:spPr/>
      <dgm:t>
        <a:bodyPr/>
        <a:lstStyle/>
        <a:p>
          <a:endParaRPr lang="en-US"/>
        </a:p>
      </dgm:t>
    </dgm:pt>
    <dgm:pt modelId="{97C83D36-19DC-4A06-909E-1EECFAB3E15F}" type="sibTrans" cxnId="{3869F0CE-D7AE-4EF6-94F9-018AF41C49E0}">
      <dgm:prSet/>
      <dgm:spPr/>
      <dgm:t>
        <a:bodyPr/>
        <a:lstStyle/>
        <a:p>
          <a:endParaRPr lang="en-US"/>
        </a:p>
      </dgm:t>
    </dgm:pt>
    <dgm:pt modelId="{0B850794-DE9E-44B6-A3BA-C602FB4356A5}">
      <dgm:prSet phldrT="[Text]" custT="1"/>
      <dgm:spPr>
        <a:xfrm>
          <a:off x="5171102" y="1754283"/>
          <a:ext cx="2573435" cy="2309798"/>
        </a:xfrm>
        <a:solidFill>
          <a:srgbClr val="FFE997"/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Determining top health priorities to address and improve through coordinated efforts in the next 3-5 years.</a:t>
          </a:r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38DB4333-EC31-46D2-9929-C5C22CEFB52E}" type="parTrans" cxnId="{5A0CC795-A9F9-423A-84EF-21D8A20C8086}">
      <dgm:prSet/>
      <dgm:spPr/>
      <dgm:t>
        <a:bodyPr/>
        <a:lstStyle/>
        <a:p>
          <a:endParaRPr lang="en-US"/>
        </a:p>
      </dgm:t>
    </dgm:pt>
    <dgm:pt modelId="{AEFB4807-5C79-4149-9DCA-C04F1285BFC0}" type="sibTrans" cxnId="{5A0CC795-A9F9-423A-84EF-21D8A20C8086}">
      <dgm:prSet/>
      <dgm:spPr/>
      <dgm:t>
        <a:bodyPr/>
        <a:lstStyle/>
        <a:p>
          <a:endParaRPr lang="en-US"/>
        </a:p>
      </dgm:t>
    </dgm:pt>
    <dgm:pt modelId="{03BBB77A-CBF9-4176-BE76-59D9781944CA}">
      <dgm:prSet phldrT="[Text]"/>
      <dgm:spPr>
        <a:xfrm>
          <a:off x="5171102" y="1754283"/>
          <a:ext cx="2573435" cy="2309798"/>
        </a:xfrm>
        <a:solidFill>
          <a:srgbClr val="FFE997"/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endParaRPr lang="en-US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03D1BE01-C47E-4833-ADA3-82B2278CE4D1}" type="parTrans" cxnId="{3C53BB01-ADF0-48EA-B2D4-1811FEC86C17}">
      <dgm:prSet/>
      <dgm:spPr/>
      <dgm:t>
        <a:bodyPr/>
        <a:lstStyle/>
        <a:p>
          <a:endParaRPr lang="en-US"/>
        </a:p>
      </dgm:t>
    </dgm:pt>
    <dgm:pt modelId="{2B496A7C-A281-4631-8A96-8B5669BF1792}" type="sibTrans" cxnId="{3C53BB01-ADF0-48EA-B2D4-1811FEC86C17}">
      <dgm:prSet/>
      <dgm:spPr/>
      <dgm:t>
        <a:bodyPr/>
        <a:lstStyle/>
        <a:p>
          <a:endParaRPr lang="en-US"/>
        </a:p>
      </dgm:t>
    </dgm:pt>
    <dgm:pt modelId="{67042967-4F42-4774-AB24-B663ED5CC89F}" type="pres">
      <dgm:prSet presAssocID="{67A0CEFF-EC17-41A6-A735-39532E24E07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214B99-8F53-4A0C-A0B8-B375030FA7A3}" type="pres">
      <dgm:prSet presAssocID="{D5C9F940-6DE8-4B8B-8C23-756C9480E641}" presName="parentText1" presStyleLbl="node1" presStyleIdx="0" presStyleCnt="3" custLinFactNeighborX="-290" custLinFactNeighborY="-7357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646B17D-AA84-417A-8F7D-3FB7AAE269F0}" type="pres">
      <dgm:prSet presAssocID="{D5C9F940-6DE8-4B8B-8C23-756C9480E641}" presName="childText1" presStyleLbl="solidAlignAcc1" presStyleIdx="0" presStyleCnt="3" custLinFactNeighborX="-942" custLinFactNeighborY="-542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45EA9F-C47A-4834-BB4E-A1922151A596}" type="pres">
      <dgm:prSet presAssocID="{7EF1212F-64C2-4D24-B12C-79E8F71E522A}" presName="parentText2" presStyleLbl="node1" presStyleIdx="1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7F7AD7D1-BEED-41C2-946B-93B229B8CCFE}" type="pres">
      <dgm:prSet presAssocID="{7EF1212F-64C2-4D24-B12C-79E8F71E522A}" presName="childText2" presStyleLbl="solidAlignAcc1" presStyleIdx="1" presStyleCnt="3" custScaleY="77709" custLinFactNeighborX="334" custLinFactNeighborY="-1125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0FBE2D-4D69-4664-8ECB-EE7FA318CD40}" type="pres">
      <dgm:prSet presAssocID="{55880368-DA22-48B4-B69A-1BB5DE73779E}" presName="parentText3" presStyleLbl="node1" presStyleIdx="2" presStyleCnt="3" custLinFactNeighborX="268" custLinFactNeighborY="1234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559E720-039E-41ED-AA8E-5521AC902E4A}" type="pres">
      <dgm:prSet presAssocID="{55880368-DA22-48B4-B69A-1BB5DE73779E}" presName="childText3" presStyleLbl="solidAlignAcc1" presStyleIdx="2" presStyleCnt="3" custScaleY="54748" custLinFactNeighborX="334" custLinFactNeighborY="-1618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7783184-26F7-49F2-B763-185A8E556880}" type="presOf" srcId="{67A0CEFF-EC17-41A6-A735-39532E24E07D}" destId="{67042967-4F42-4774-AB24-B663ED5CC89F}" srcOrd="0" destOrd="0" presId="urn:microsoft.com/office/officeart/2009/3/layout/IncreasingArrowsProcess"/>
    <dgm:cxn modelId="{088755AE-36D0-4177-AF5F-2C7648053FE0}" srcId="{7EF1212F-64C2-4D24-B12C-79E8F71E522A}" destId="{6F543F51-1F1A-4E82-A5D4-098069BA6D02}" srcOrd="0" destOrd="0" parTransId="{A1C5F276-E043-412C-8AC9-CC8B20869AA3}" sibTransId="{E212F914-FC20-487B-A7CC-9AF94785060A}"/>
    <dgm:cxn modelId="{8D519F2D-0B9C-4C69-AF01-EA5D401FCD4B}" type="presOf" srcId="{6F543F51-1F1A-4E82-A5D4-098069BA6D02}" destId="{7F7AD7D1-BEED-41C2-946B-93B229B8CCFE}" srcOrd="0" destOrd="0" presId="urn:microsoft.com/office/officeart/2009/3/layout/IncreasingArrowsProcess"/>
    <dgm:cxn modelId="{7F878BB4-6A24-415E-BB3B-426B0B12ABAE}" type="presOf" srcId="{94BA59FE-39F2-4343-8CD7-CCF53B39A180}" destId="{2646B17D-AA84-417A-8F7D-3FB7AAE269F0}" srcOrd="0" destOrd="0" presId="urn:microsoft.com/office/officeart/2009/3/layout/IncreasingArrowsProcess"/>
    <dgm:cxn modelId="{F5C4A559-BAAB-490E-AEB4-E7958653C290}" srcId="{67A0CEFF-EC17-41A6-A735-39532E24E07D}" destId="{D5C9F940-6DE8-4B8B-8C23-756C9480E641}" srcOrd="0" destOrd="0" parTransId="{2A2EA26C-BE3F-447E-BF6F-D161F48FBD36}" sibTransId="{9C732419-243E-4C6D-8B73-19D181596280}"/>
    <dgm:cxn modelId="{3869F0CE-D7AE-4EF6-94F9-018AF41C49E0}" srcId="{67A0CEFF-EC17-41A6-A735-39532E24E07D}" destId="{55880368-DA22-48B4-B69A-1BB5DE73779E}" srcOrd="2" destOrd="0" parTransId="{1042EFE7-4822-4512-8E37-BE7B9783C58E}" sibTransId="{97C83D36-19DC-4A06-909E-1EECFAB3E15F}"/>
    <dgm:cxn modelId="{5A0CC795-A9F9-423A-84EF-21D8A20C8086}" srcId="{55880368-DA22-48B4-B69A-1BB5DE73779E}" destId="{0B850794-DE9E-44B6-A3BA-C602FB4356A5}" srcOrd="0" destOrd="0" parTransId="{38DB4333-EC31-46D2-9929-C5C22CEFB52E}" sibTransId="{AEFB4807-5C79-4149-9DCA-C04F1285BFC0}"/>
    <dgm:cxn modelId="{E29D62C4-405A-4C26-BCDA-20A033D338FF}" srcId="{D5C9F940-6DE8-4B8B-8C23-756C9480E641}" destId="{94BA59FE-39F2-4343-8CD7-CCF53B39A180}" srcOrd="0" destOrd="0" parTransId="{A482F069-E864-4E7B-99A3-EC6924FEABA2}" sibTransId="{88ED1A66-8CFA-4DE7-9ECE-CD0634D99575}"/>
    <dgm:cxn modelId="{0F0ED0C7-27C3-47FD-BA30-FCB664A2F35E}" type="presOf" srcId="{7EF1212F-64C2-4D24-B12C-79E8F71E522A}" destId="{BE45EA9F-C47A-4834-BB4E-A1922151A596}" srcOrd="0" destOrd="0" presId="urn:microsoft.com/office/officeart/2009/3/layout/IncreasingArrowsProcess"/>
    <dgm:cxn modelId="{B7184950-BFA2-4444-A092-79B5C930CE7D}" type="presOf" srcId="{D5C9F940-6DE8-4B8B-8C23-756C9480E641}" destId="{52214B99-8F53-4A0C-A0B8-B375030FA7A3}" srcOrd="0" destOrd="0" presId="urn:microsoft.com/office/officeart/2009/3/layout/IncreasingArrowsProcess"/>
    <dgm:cxn modelId="{3CE463B0-1FE0-4D89-8BF0-3706E919FFBE}" type="presOf" srcId="{55880368-DA22-48B4-B69A-1BB5DE73779E}" destId="{410FBE2D-4D69-4664-8ECB-EE7FA318CD40}" srcOrd="0" destOrd="0" presId="urn:microsoft.com/office/officeart/2009/3/layout/IncreasingArrowsProcess"/>
    <dgm:cxn modelId="{0B93EB0D-DD68-4591-8B7B-9C6E32B7A798}" srcId="{67A0CEFF-EC17-41A6-A735-39532E24E07D}" destId="{7EF1212F-64C2-4D24-B12C-79E8F71E522A}" srcOrd="1" destOrd="0" parTransId="{DACAE67F-E400-4D71-B110-9F380BEC0B74}" sibTransId="{93626A09-AEFC-44F6-935D-8FF9279A6C01}"/>
    <dgm:cxn modelId="{8715EB15-3577-435D-84CC-C989DCFEE633}" type="presOf" srcId="{03BBB77A-CBF9-4176-BE76-59D9781944CA}" destId="{5559E720-039E-41ED-AA8E-5521AC902E4A}" srcOrd="0" destOrd="1" presId="urn:microsoft.com/office/officeart/2009/3/layout/IncreasingArrowsProcess"/>
    <dgm:cxn modelId="{3C53BB01-ADF0-48EA-B2D4-1811FEC86C17}" srcId="{55880368-DA22-48B4-B69A-1BB5DE73779E}" destId="{03BBB77A-CBF9-4176-BE76-59D9781944CA}" srcOrd="1" destOrd="0" parTransId="{03D1BE01-C47E-4833-ADA3-82B2278CE4D1}" sibTransId="{2B496A7C-A281-4631-8A96-8B5669BF1792}"/>
    <dgm:cxn modelId="{FD442C46-B885-478C-ABA2-AE1CAA965070}" type="presOf" srcId="{0B850794-DE9E-44B6-A3BA-C602FB4356A5}" destId="{5559E720-039E-41ED-AA8E-5521AC902E4A}" srcOrd="0" destOrd="0" presId="urn:microsoft.com/office/officeart/2009/3/layout/IncreasingArrowsProcess"/>
    <dgm:cxn modelId="{4F19A431-ECD8-440C-BF6E-1AC9610CE0BA}" type="presParOf" srcId="{67042967-4F42-4774-AB24-B663ED5CC89F}" destId="{52214B99-8F53-4A0C-A0B8-B375030FA7A3}" srcOrd="0" destOrd="0" presId="urn:microsoft.com/office/officeart/2009/3/layout/IncreasingArrowsProcess"/>
    <dgm:cxn modelId="{63914925-AB21-4BCA-A5CB-FDB71CA91529}" type="presParOf" srcId="{67042967-4F42-4774-AB24-B663ED5CC89F}" destId="{2646B17D-AA84-417A-8F7D-3FB7AAE269F0}" srcOrd="1" destOrd="0" presId="urn:microsoft.com/office/officeart/2009/3/layout/IncreasingArrowsProcess"/>
    <dgm:cxn modelId="{CE5ACA23-8170-480A-B613-50D1B067D2D5}" type="presParOf" srcId="{67042967-4F42-4774-AB24-B663ED5CC89F}" destId="{BE45EA9F-C47A-4834-BB4E-A1922151A596}" srcOrd="2" destOrd="0" presId="urn:microsoft.com/office/officeart/2009/3/layout/IncreasingArrowsProcess"/>
    <dgm:cxn modelId="{AE8935C5-3A3B-4F23-AE97-FB249365568F}" type="presParOf" srcId="{67042967-4F42-4774-AB24-B663ED5CC89F}" destId="{7F7AD7D1-BEED-41C2-946B-93B229B8CCFE}" srcOrd="3" destOrd="0" presId="urn:microsoft.com/office/officeart/2009/3/layout/IncreasingArrowsProcess"/>
    <dgm:cxn modelId="{EECFAD1C-C076-43E2-99D9-036083E23F23}" type="presParOf" srcId="{67042967-4F42-4774-AB24-B663ED5CC89F}" destId="{410FBE2D-4D69-4664-8ECB-EE7FA318CD40}" srcOrd="4" destOrd="0" presId="urn:microsoft.com/office/officeart/2009/3/layout/IncreasingArrowsProcess"/>
    <dgm:cxn modelId="{8B43EA3F-11E0-4AC3-A1ED-F56AB8335ECA}" type="presParOf" srcId="{67042967-4F42-4774-AB24-B663ED5CC89F}" destId="{5559E720-039E-41ED-AA8E-5521AC902E4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0.7563</cdr:x>
      <cdr:y>0.96512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6324600"/>
          <a:ext cx="2209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 dirty="0" smtClean="0">
              <a:solidFill>
                <a:schemeClr val="bg1">
                  <a:lumMod val="50000"/>
                </a:schemeClr>
              </a:solidFill>
            </a:rPr>
            <a:t>* 2009 – 2013 ACS Census Estimates</a:t>
          </a:r>
          <a:endParaRPr lang="en-US" sz="1100" i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0.87222</cdr:x>
      <cdr:y>0.00741</cdr:y>
    </cdr:from>
    <cdr:to>
      <cdr:x>0.99722</cdr:x>
      <cdr:y>0.11157</cdr:y>
    </cdr:to>
    <cdr:pic>
      <cdr:nvPicPr>
        <cdr:cNvPr id="2" name="Picture 1" descr="http://blog.ketchum.com/wp-content/uploads/2012/09/data.jpg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26563" b="80625" l="1563" r="97188">
                      <a14:foregroundMark x1="10000" y1="46250" x2="10000" y2="46250"/>
                      <a14:foregroundMark x1="25625" y1="40000" x2="25625" y2="40000"/>
                      <a14:foregroundMark x1="28750" y1="36250" x2="28750" y2="36250"/>
                      <a14:foregroundMark x1="91250" y1="47188" x2="91250" y2="47188"/>
                      <a14:foregroundMark x1="85000" y1="44063" x2="85000" y2="44063"/>
                      <a14:foregroundMark x1="81875" y1="42500" x2="81875" y2="42500"/>
                      <a14:foregroundMark x1="79375" y1="41250" x2="79375" y2="41250"/>
                      <a14:foregroundMark x1="64375" y1="31875" x2="78438" y2="39375"/>
                      <a14:foregroundMark x1="18438" y1="41875" x2="33125" y2="31563"/>
                      <a14:foregroundMark x1="89688" y1="43125" x2="93438" y2="42813"/>
                      <a14:foregroundMark x1="34688" y1="30938" x2="45313" y2="33750"/>
                      <a14:foregroundMark x1="60625" y1="31563" x2="64375" y2="30000"/>
                      <a14:foregroundMark x1="6563" y1="54688" x2="5625" y2="53438"/>
                      <a14:foregroundMark x1="79688" y1="76563" x2="89063" y2="56250"/>
                      <a14:foregroundMark x1="90313" y1="56250" x2="90313" y2="56250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20469" b="17031"/>
        <a:stretch xmlns:a="http://schemas.openxmlformats.org/drawingml/2006/main"/>
      </cdr:blipFill>
      <cdr:spPr bwMode="auto">
        <a:xfrm xmlns:a="http://schemas.openxmlformats.org/drawingml/2006/main">
          <a:off x="7975600" y="50800"/>
          <a:ext cx="1143000" cy="71437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C6B138-535C-4CE8-B06B-FD23AA6D68E5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094ADA-E855-43F3-A3CF-3B9E2A35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4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3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61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7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11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person – about $12,000</a:t>
            </a:r>
          </a:p>
          <a:p>
            <a:r>
              <a:rPr lang="en-US" dirty="0" smtClean="0"/>
              <a:t>2 people – about $16,000</a:t>
            </a:r>
          </a:p>
          <a:p>
            <a:r>
              <a:rPr lang="en-US" dirty="0" smtClean="0"/>
              <a:t>Family of 4 with 2 adults and 2 children &lt; 18 – about</a:t>
            </a:r>
            <a:r>
              <a:rPr lang="en-US" baseline="0" dirty="0" smtClean="0"/>
              <a:t> $24,000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8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9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73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34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84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29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928" indent="-222928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61532" indent="-292897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71589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40224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108860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77495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46131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514766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83402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3ECD21-6015-5143-A7D1-2246744C5DD6}" type="slidenum">
              <a:rPr lang="en-US">
                <a:solidFill>
                  <a:prstClr val="black"/>
                </a:solidFill>
              </a:rPr>
              <a:pPr eaLnBrk="1" hangingPunct="1"/>
              <a:t>85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7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0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2011-2013</a:t>
            </a:r>
          </a:p>
          <a:p>
            <a:r>
              <a:rPr lang="en-US" dirty="0" smtClean="0"/>
              <a:t>Riley</a:t>
            </a:r>
            <a:r>
              <a:rPr lang="en-US" baseline="0" dirty="0" smtClean="0"/>
              <a:t> Co: 74,893</a:t>
            </a:r>
          </a:p>
          <a:p>
            <a:r>
              <a:rPr lang="en-US" baseline="0" dirty="0" smtClean="0"/>
              <a:t>Manhattan: 55,483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7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518" y="1295400"/>
            <a:ext cx="9153144" cy="304800"/>
          </a:xfrm>
          <a:prstGeom prst="rect">
            <a:avLst/>
          </a:prstGeom>
          <a:solidFill>
            <a:srgbClr val="4B732F"/>
          </a:solidFill>
          <a:ln>
            <a:solidFill>
              <a:srgbClr val="4B7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" y="-19138"/>
            <a:ext cx="9144000" cy="13334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b="36363"/>
          <a:stretch/>
        </p:blipFill>
        <p:spPr>
          <a:xfrm>
            <a:off x="-8603" y="0"/>
            <a:ext cx="9152603" cy="1066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9144" y="1066800"/>
            <a:ext cx="9153144" cy="304800"/>
          </a:xfrm>
          <a:prstGeom prst="rect">
            <a:avLst/>
          </a:prstGeom>
          <a:solidFill>
            <a:srgbClr val="4B732F"/>
          </a:solidFill>
          <a:ln>
            <a:solidFill>
              <a:srgbClr val="4B7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6CA6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6/18/2015 2:38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9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rgbClr val="008A6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rgbClr val="C0D73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6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19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32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3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C0D73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7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6534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428"/>
            <a:ext cx="7388352" cy="682287"/>
          </a:xfrm>
        </p:spPr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068019"/>
            <a:ext cx="8409791" cy="50581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57997" y="6173109"/>
            <a:ext cx="31999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231190" y="6326571"/>
            <a:ext cx="3262083" cy="36512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Healthy people in a healthy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0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6CA6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6/18/2015 2:38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rgbClr val="008A6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rgbClr val="C0D73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5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viachristi.org/sites/default/files/pictures/Hospitals/manhattan/Mercy-logo-for-F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27" y="6095806"/>
            <a:ext cx="626745" cy="62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hckansas.coventryhealthcare.com/web/groups/public/@cvty_regional_chcks/documents/graphic/c076389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35" y="6248206"/>
            <a:ext cx="964882" cy="42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rileycountyks.gov/ImageRepository/Document?documentID=11539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6233991"/>
            <a:ext cx="556966" cy="45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6/18/2015 2:38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C0D73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10" name="Picture 9" descr="http://www.viachristi.org/sites/default/files/pictures/Hospitals/manhattan/Mercy-logo-for-FB.jpg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3" y="6223302"/>
            <a:ext cx="626745" cy="62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rileycountyks.gov/ImageRepository/Document?documentID=11539"/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2" y="6369440"/>
            <a:ext cx="556966" cy="4556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3" r:id="rId7"/>
    <p:sldLayoutId id="2147483701" r:id="rId8"/>
    <p:sldLayoutId id="2147483702" r:id="rId9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rgbClr val="008A60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8A60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C0D730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FFCF1D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C0D730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FFCF1D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3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5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rgbClr val="008A60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8A60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C0D730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FFCF1D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C0D730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FFCF1D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6.png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5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leycountycommunityneedsassessment.org/" TargetMode="External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362200" y="1981200"/>
            <a:ext cx="6477000" cy="3733800"/>
          </a:xfrm>
        </p:spPr>
        <p:txBody>
          <a:bodyPr>
            <a:noAutofit/>
          </a:bodyPr>
          <a:lstStyle/>
          <a:p>
            <a:r>
              <a:rPr lang="en-US" sz="6000" b="1" cap="small" dirty="0" smtClean="0"/>
              <a:t>Riley County Community Health Improvement </a:t>
            </a:r>
            <a:br>
              <a:rPr lang="en-US" sz="6000" b="1" cap="small" dirty="0" smtClean="0"/>
            </a:br>
            <a:r>
              <a:rPr lang="en-US" sz="6000" b="1" cap="small" dirty="0" smtClean="0"/>
              <a:t>Planning Meeting</a:t>
            </a:r>
            <a:endParaRPr lang="en-US" sz="4800" b="1" cap="small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438400" y="6050037"/>
            <a:ext cx="6629400" cy="685800"/>
          </a:xfrm>
        </p:spPr>
        <p:txBody>
          <a:bodyPr>
            <a:normAutofit/>
          </a:bodyPr>
          <a:lstStyle/>
          <a:p>
            <a:r>
              <a:rPr lang="en-US" smtClean="0"/>
              <a:t>March </a:t>
            </a:r>
            <a:r>
              <a:rPr lang="en-US" smtClean="0"/>
              <a:t>4, </a:t>
            </a:r>
            <a:r>
              <a:rPr lang="en-US" dirty="0" smtClean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" y="457200"/>
            <a:ext cx="4899610" cy="5482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3411" y="381000"/>
            <a:ext cx="1828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897123" y="-339331"/>
            <a:ext cx="679766" cy="11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-451167" y="76200"/>
            <a:ext cx="679766" cy="11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-380999" y="4284452"/>
            <a:ext cx="679766" cy="16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4800601" y="4191000"/>
            <a:ext cx="679766" cy="16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0800000">
            <a:off x="1752600" y="5867400"/>
            <a:ext cx="679766" cy="935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0800000">
            <a:off x="3816034" y="5870947"/>
            <a:ext cx="679766" cy="935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5052211" y="152400"/>
          <a:ext cx="3982245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54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0" y="152400"/>
          <a:ext cx="90678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4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-152400" y="76200"/>
          <a:ext cx="9372599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0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971800"/>
            <a:ext cx="6477000" cy="28956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>Socioeconomic Overview</a:t>
            </a:r>
            <a:br>
              <a:rPr lang="en-US" sz="6000" cap="small" dirty="0" smtClean="0"/>
            </a:br>
            <a:r>
              <a:rPr lang="en-US" sz="4800" cap="small" dirty="0" smtClean="0"/>
              <a:t>- Income</a:t>
            </a:r>
            <a:br>
              <a:rPr lang="en-US" sz="4800" cap="small" dirty="0" smtClean="0"/>
            </a:br>
            <a:r>
              <a:rPr lang="en-US" sz="4800" cap="small" dirty="0" smtClean="0"/>
              <a:t>- Education</a:t>
            </a:r>
            <a:endParaRPr lang="en-US" sz="48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8" r="97188">
                        <a14:foregroundMark x1="66563" y1="31563" x2="97188" y2="50938"/>
                        <a14:foregroundMark x1="63750" y1="31563" x2="66250" y2="30938"/>
                        <a14:foregroundMark x1="90000" y1="43125" x2="94063" y2="44063"/>
                        <a14:foregroundMark x1="91875" y1="43750" x2="91563" y2="43750"/>
                        <a14:foregroundMark x1="17813" y1="42188" x2="32813" y2="31250"/>
                        <a14:foregroundMark x1="33750" y1="31250" x2="43438" y2="33125"/>
                        <a14:foregroundMark x1="79375" y1="77500" x2="89063" y2="55937"/>
                        <a14:foregroundMark x1="2813" y1="53125" x2="7187" y2="50000"/>
                      </a14:backgroundRemoval>
                    </a14:imgEffect>
                  </a14:imgLayer>
                </a14:imgProps>
              </a:ext>
            </a:extLst>
          </a:blip>
          <a:srcRect t="20000" b="12500"/>
          <a:stretch/>
        </p:blipFill>
        <p:spPr>
          <a:xfrm>
            <a:off x="6400800" y="3733800"/>
            <a:ext cx="25964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7620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78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0"/>
          <a:ext cx="9220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43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6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7620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34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2011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7620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46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3352800"/>
            <a:ext cx="6477000" cy="2514600"/>
          </a:xfrm>
        </p:spPr>
        <p:txBody>
          <a:bodyPr>
            <a:noAutofit/>
          </a:bodyPr>
          <a:lstStyle/>
          <a:p>
            <a:r>
              <a:rPr lang="en-US" sz="5400" b="1" cap="small" dirty="0" smtClean="0"/>
              <a:t>Welcome!</a:t>
            </a:r>
            <a:r>
              <a:rPr lang="en-US" sz="5400" cap="small" dirty="0" smtClean="0"/>
              <a:t/>
            </a:r>
            <a:br>
              <a:rPr lang="en-US" sz="5400" cap="small" dirty="0" smtClean="0"/>
            </a:br>
            <a:endParaRPr lang="en-US" sz="5400" b="1" cap="smal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76200"/>
          <a:ext cx="91440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52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40386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>Riley County Comprehensive Community Needs Assessment (CCNA)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Overview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285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828800"/>
            <a:ext cx="6477000" cy="11430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Quality of Life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8958" y="1524000"/>
            <a:ext cx="23210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667000" y="3886200"/>
            <a:ext cx="5181600" cy="108191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general quality of life?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4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019800" cy="990600"/>
          </a:xfrm>
        </p:spPr>
        <p:txBody>
          <a:bodyPr/>
          <a:lstStyle/>
          <a:p>
            <a:r>
              <a:rPr lang="en-US" dirty="0" smtClean="0"/>
              <a:t>Quality of Life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Percent respondents who “agree” or “strongly agree”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88%  </a:t>
            </a:r>
            <a:r>
              <a:rPr lang="en-US" dirty="0" smtClean="0">
                <a:solidFill>
                  <a:srgbClr val="2E75B6"/>
                </a:solidFill>
              </a:rPr>
              <a:t>There are opportunities to volunteer in my community</a:t>
            </a:r>
          </a:p>
          <a:p>
            <a:pPr marL="0" indent="0">
              <a:buNone/>
            </a:pPr>
            <a:r>
              <a:rPr lang="en-US" dirty="0">
                <a:solidFill>
                  <a:srgbClr val="6CA644"/>
                </a:solidFill>
              </a:rPr>
              <a:t>87%  </a:t>
            </a:r>
            <a:r>
              <a:rPr lang="en-US" dirty="0">
                <a:solidFill>
                  <a:srgbClr val="2E75B6"/>
                </a:solidFill>
              </a:rPr>
              <a:t>This is a safe place to live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86%  </a:t>
            </a:r>
            <a:r>
              <a:rPr lang="en-US" dirty="0" smtClean="0">
                <a:solidFill>
                  <a:srgbClr val="2E75B6"/>
                </a:solidFill>
              </a:rPr>
              <a:t>This is a good place to raise children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85%  </a:t>
            </a:r>
            <a:r>
              <a:rPr lang="en-US" dirty="0" smtClean="0">
                <a:solidFill>
                  <a:srgbClr val="2E75B6"/>
                </a:solidFill>
              </a:rPr>
              <a:t>This is a beautiful place to live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82%  </a:t>
            </a:r>
            <a:r>
              <a:rPr lang="en-US" dirty="0" smtClean="0">
                <a:solidFill>
                  <a:srgbClr val="2E75B6"/>
                </a:solidFill>
              </a:rPr>
              <a:t>I am satisfied with the quality of life in this community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41%  </a:t>
            </a:r>
            <a:r>
              <a:rPr lang="en-US" dirty="0">
                <a:solidFill>
                  <a:srgbClr val="FA9500"/>
                </a:solidFill>
              </a:rPr>
              <a:t>I am satisfied with local government</a:t>
            </a:r>
          </a:p>
          <a:p>
            <a:pPr marL="914400" indent="-914400">
              <a:buNone/>
            </a:pPr>
            <a:r>
              <a:rPr lang="en-US" dirty="0" smtClean="0">
                <a:solidFill>
                  <a:srgbClr val="6CA644"/>
                </a:solidFill>
              </a:rPr>
              <a:t>39%  </a:t>
            </a:r>
            <a:r>
              <a:rPr lang="en-US" dirty="0" smtClean="0">
                <a:solidFill>
                  <a:srgbClr val="FA9500"/>
                </a:solidFill>
              </a:rPr>
              <a:t>All residents think that they can make the community a better place to live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014" y="2796067"/>
            <a:ext cx="914324" cy="1371487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315200" y="2286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24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Quality of Life: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most important? (The rest were least important.)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Resources for Parents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Good schools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disease rates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level child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disease rates</a:t>
            </a:r>
          </a:p>
        </p:txBody>
      </p:sp>
      <p:sp>
        <p:nvSpPr>
          <p:cNvPr id="5" name="Up Arrow 4"/>
          <p:cNvSpPr/>
          <p:nvPr/>
        </p:nvSpPr>
        <p:spPr>
          <a:xfrm>
            <a:off x="6274724" y="32766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646324" y="48768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650176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Important Factors that Contribute to Quality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/>
              <a:t>Percent respondents who selected these among their top three: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33%  </a:t>
            </a:r>
            <a:r>
              <a:rPr lang="en-US" dirty="0" smtClean="0">
                <a:solidFill>
                  <a:srgbClr val="2E75B6"/>
                </a:solidFill>
              </a:rPr>
              <a:t>Good schools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30%  </a:t>
            </a:r>
            <a:r>
              <a:rPr lang="en-US" dirty="0" smtClean="0">
                <a:solidFill>
                  <a:srgbClr val="2E75B6"/>
                </a:solidFill>
              </a:rPr>
              <a:t>Good place to raise children</a:t>
            </a:r>
            <a:endParaRPr lang="en-US" dirty="0">
              <a:solidFill>
                <a:srgbClr val="2E75B6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25%  </a:t>
            </a:r>
            <a:r>
              <a:rPr lang="en-US" dirty="0" smtClean="0">
                <a:solidFill>
                  <a:srgbClr val="2E75B6"/>
                </a:solidFill>
              </a:rPr>
              <a:t>Clean environment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24%  </a:t>
            </a:r>
            <a:r>
              <a:rPr lang="en-US" dirty="0" smtClean="0">
                <a:solidFill>
                  <a:srgbClr val="2E75B6"/>
                </a:solidFill>
              </a:rPr>
              <a:t>Safe neighborhoods</a:t>
            </a:r>
            <a:endParaRPr lang="en-US" dirty="0">
              <a:solidFill>
                <a:srgbClr val="2E75B6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19%  </a:t>
            </a:r>
            <a:r>
              <a:rPr lang="en-US" dirty="0" smtClean="0">
                <a:solidFill>
                  <a:srgbClr val="2E75B6"/>
                </a:solidFill>
              </a:rPr>
              <a:t>Healthy economy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18%  </a:t>
            </a:r>
            <a:r>
              <a:rPr lang="en-US" dirty="0" smtClean="0">
                <a:solidFill>
                  <a:srgbClr val="2E75B6"/>
                </a:solidFill>
              </a:rPr>
              <a:t>Low crime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015"/>
          <a:stretch/>
        </p:blipFill>
        <p:spPr>
          <a:xfrm>
            <a:off x="5334000" y="2103210"/>
            <a:ext cx="993038" cy="1025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819400"/>
            <a:ext cx="104013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112" b="1"/>
          <a:stretch/>
        </p:blipFill>
        <p:spPr>
          <a:xfrm>
            <a:off x="5338692" y="3586276"/>
            <a:ext cx="1004075" cy="954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267200"/>
            <a:ext cx="1076073" cy="1076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512" y="4953000"/>
            <a:ext cx="1057156" cy="1081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267" y="5777855"/>
            <a:ext cx="937006" cy="982714"/>
          </a:xfrm>
          <a:prstGeom prst="rect">
            <a:avLst/>
          </a:prstGeom>
        </p:spPr>
      </p:pic>
      <p:pic>
        <p:nvPicPr>
          <p:cNvPr id="12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482973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3716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Physical Health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health or health care?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36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Physical Health: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score, on average, as  highest</a:t>
            </a:r>
            <a:r>
              <a:rPr lang="en-US" sz="3600" b="1" dirty="0"/>
              <a:t> </a:t>
            </a:r>
            <a:r>
              <a:rPr lang="en-US" sz="3600" b="1" dirty="0" smtClean="0"/>
              <a:t>and lowest physical health needs?</a:t>
            </a:r>
          </a:p>
          <a:p>
            <a:pPr marL="0" indent="0">
              <a:buNone/>
            </a:pPr>
            <a:endParaRPr lang="en-US" sz="3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Maternal health services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of infant mortality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health services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Tobacco cessation (quitting) services</a:t>
            </a:r>
          </a:p>
        </p:txBody>
      </p:sp>
      <p:sp>
        <p:nvSpPr>
          <p:cNvPr id="5" name="Up Arrow 4"/>
          <p:cNvSpPr/>
          <p:nvPr/>
        </p:nvSpPr>
        <p:spPr>
          <a:xfrm>
            <a:off x="6722225" y="19050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848600" y="28956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858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Top three needs related to physical health in your community?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915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Percent respondents who selected these among their top three: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34%  </a:t>
            </a:r>
            <a:r>
              <a:rPr lang="en-US" dirty="0" smtClean="0">
                <a:solidFill>
                  <a:srgbClr val="2E75B6"/>
                </a:solidFill>
              </a:rPr>
              <a:t>Affordable health services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30%  </a:t>
            </a:r>
            <a:r>
              <a:rPr lang="en-US" dirty="0" smtClean="0">
                <a:solidFill>
                  <a:srgbClr val="2E75B6"/>
                </a:solidFill>
              </a:rPr>
              <a:t>Affordable health insurance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29%  </a:t>
            </a:r>
            <a:r>
              <a:rPr lang="en-US" dirty="0" smtClean="0">
                <a:solidFill>
                  <a:srgbClr val="2E75B6"/>
                </a:solidFill>
              </a:rPr>
              <a:t>Facilities for physical activity </a:t>
            </a:r>
            <a:r>
              <a:rPr lang="en-US" sz="2000" dirty="0" smtClean="0">
                <a:solidFill>
                  <a:srgbClr val="2E75B6"/>
                </a:solidFill>
              </a:rPr>
              <a:t>(including parks, trails, rec centers)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22%  </a:t>
            </a:r>
            <a:r>
              <a:rPr lang="en-US" dirty="0" smtClean="0">
                <a:solidFill>
                  <a:srgbClr val="2E75B6"/>
                </a:solidFill>
              </a:rPr>
              <a:t>Increased health education/prevention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19%  </a:t>
            </a:r>
            <a:r>
              <a:rPr lang="en-US" dirty="0" smtClean="0">
                <a:solidFill>
                  <a:srgbClr val="2E75B6"/>
                </a:solidFill>
              </a:rPr>
              <a:t>Affordable prescriptions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17%  </a:t>
            </a:r>
            <a:r>
              <a:rPr lang="en-US" dirty="0" smtClean="0">
                <a:solidFill>
                  <a:srgbClr val="2E75B6"/>
                </a:solidFill>
              </a:rPr>
              <a:t>Access to healthy food options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362200"/>
            <a:ext cx="857250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590800"/>
            <a:ext cx="1438275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93" y="4962525"/>
            <a:ext cx="957263" cy="949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4800600"/>
            <a:ext cx="500335" cy="474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963" y="4279163"/>
            <a:ext cx="755589" cy="714375"/>
          </a:xfrm>
          <a:prstGeom prst="rect">
            <a:avLst/>
          </a:prstGeom>
        </p:spPr>
      </p:pic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Leading Causes of Death</a:t>
            </a:r>
            <a:br>
              <a:rPr lang="en-US" dirty="0" smtClean="0"/>
            </a:br>
            <a:r>
              <a:rPr lang="en-US" sz="3600" dirty="0" smtClean="0"/>
              <a:t>(2009-2013)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06952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C0D730"/>
              </a:buClr>
              <a:buNone/>
            </a:pPr>
            <a:r>
              <a:rPr lang="en-US" sz="3000" u="sng" dirty="0" smtClean="0"/>
              <a:t>Kansas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Cancer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Heart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Chronic Lower Respiratory Diseases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Unintentional Injuries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Stroke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Alzheimer’s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Diabetes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Pneumonia &amp; Influenza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Kidney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Suicide</a:t>
            </a:r>
            <a:endParaRPr lang="en-US" sz="3000" dirty="0">
              <a:solidFill>
                <a:srgbClr val="2E75B6"/>
              </a:solidFill>
            </a:endParaRPr>
          </a:p>
          <a:p>
            <a:pPr marL="0" indent="0">
              <a:buClr>
                <a:srgbClr val="C0D730"/>
              </a:buClr>
              <a:buNone/>
            </a:pPr>
            <a:endParaRPr lang="en-US" sz="3000" u="sng" dirty="0" smtClean="0"/>
          </a:p>
          <a:p>
            <a:pPr marL="0" indent="0">
              <a:buClr>
                <a:srgbClr val="C0D730"/>
              </a:buClr>
              <a:buNone/>
            </a:pPr>
            <a:endParaRPr lang="en-US" sz="30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9348" y="1600200"/>
            <a:ext cx="3806952" cy="5105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D730"/>
              </a:buClr>
              <a:buFont typeface="Wingdings"/>
              <a:buNone/>
            </a:pPr>
            <a:r>
              <a:rPr lang="en-US" sz="3000" u="sng" dirty="0" smtClean="0"/>
              <a:t>Riley County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Cancer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Heart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Stroke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Chronic Lower Respiratory Diseases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Unintentional Injuries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>
                <a:solidFill>
                  <a:srgbClr val="2E75B6"/>
                </a:solidFill>
              </a:rPr>
              <a:t>Pneumonia &amp; Influenza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Alzheimer’s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Diabetes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Kidney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Suicide</a:t>
            </a:r>
          </a:p>
          <a:p>
            <a:pPr marL="0" indent="0">
              <a:buClr>
                <a:srgbClr val="C0D730"/>
              </a:buClr>
              <a:buFont typeface="Wingdings"/>
              <a:buNone/>
            </a:pPr>
            <a:endParaRPr lang="en-US" sz="3000" u="sng" dirty="0" smtClean="0"/>
          </a:p>
          <a:p>
            <a:pPr marL="0" indent="0">
              <a:buClr>
                <a:srgbClr val="C0D730"/>
              </a:buClr>
              <a:buFont typeface="Wingdings"/>
              <a:buNone/>
            </a:pPr>
            <a:endParaRPr lang="en-US" sz="3000" u="sng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010400" y="762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67200" y="3207602"/>
            <a:ext cx="4572000" cy="2514600"/>
          </a:xfrm>
        </p:spPr>
        <p:txBody>
          <a:bodyPr>
            <a:noAutofit/>
          </a:bodyPr>
          <a:lstStyle/>
          <a:p>
            <a:r>
              <a:rPr lang="en-US" sz="4800" b="1" cap="small" dirty="0" smtClean="0"/>
              <a:t>Can we Make a Difference in our Community’s Health?</a:t>
            </a:r>
            <a:endParaRPr lang="en-US" sz="4800" b="1" cap="smal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kansascity.com/living/star-magazine/3d93a8/picture5388762/ALTERNATES/FREE_960/family%20gathered%20in%20front%20of%20a%20dugout%20%20somewhere%20between%20Manhattan%20and%20Wabau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3534" r="17535" b="17555"/>
          <a:stretch/>
        </p:blipFill>
        <p:spPr bwMode="auto">
          <a:xfrm>
            <a:off x="457200" y="457200"/>
            <a:ext cx="296391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jonline.com/sites/default/files/imagecache/superphoto/133213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3589" r="1277" b="32674"/>
          <a:stretch/>
        </p:blipFill>
        <p:spPr bwMode="auto">
          <a:xfrm>
            <a:off x="466373" y="3657600"/>
            <a:ext cx="2954745" cy="19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orldonline.media.clients.ellingtoncms.com/img/croppedphotos/2013/03/08/go_genealogist_2_t640.jpg?a6ea3ebd4438a44b86d2e9c39ecf7613005fe06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r="13802" b="32394"/>
          <a:stretch/>
        </p:blipFill>
        <p:spPr bwMode="auto">
          <a:xfrm>
            <a:off x="4419600" y="457200"/>
            <a:ext cx="4028750" cy="15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Areas</a:t>
            </a:r>
            <a:br>
              <a:rPr lang="en-US" dirty="0" smtClean="0"/>
            </a:br>
            <a:r>
              <a:rPr lang="en-US" i="1" dirty="0" smtClean="0"/>
              <a:t>Largest city in each county?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Kansas</a:t>
            </a:r>
          </a:p>
          <a:p>
            <a:r>
              <a:rPr lang="en-US" sz="3600" dirty="0" smtClean="0"/>
              <a:t>Riley</a:t>
            </a:r>
          </a:p>
          <a:p>
            <a:r>
              <a:rPr lang="en-US" sz="3600" dirty="0" smtClean="0"/>
              <a:t>Geary</a:t>
            </a:r>
          </a:p>
          <a:p>
            <a:r>
              <a:rPr lang="en-US" sz="3600" dirty="0" smtClean="0"/>
              <a:t>Pottawatomie</a:t>
            </a:r>
          </a:p>
          <a:p>
            <a:r>
              <a:rPr lang="en-US" sz="3600" dirty="0" smtClean="0"/>
              <a:t>Douglas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4087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163771"/>
              </p:ext>
            </p:extLst>
          </p:nvPr>
        </p:nvGraphicFramePr>
        <p:xfrm>
          <a:off x="228600" y="76200"/>
          <a:ext cx="89154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376160" y="76200"/>
            <a:ext cx="14630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8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307925"/>
              </p:ext>
            </p:extLst>
          </p:nvPr>
        </p:nvGraphicFramePr>
        <p:xfrm>
          <a:off x="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543800" y="0"/>
            <a:ext cx="1524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76201" y="76200"/>
          <a:ext cx="8991599" cy="6673600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Health 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116575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with fair or poor self- perceived health status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15.4%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8.7%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population without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health insurance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12.3%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6.2%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with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hypertension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31.3%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18.9%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tested and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diagnosed with high cholesterol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38.1%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28.6%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diagnosed with diabetes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9.6%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4.5%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92730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Rate of age-adjusted cancer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(all cancers, per 100,000,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2007-2011)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21.1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15.5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4953000" y="76200"/>
            <a:ext cx="134112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76201" y="76201"/>
          <a:ext cx="8991599" cy="6816178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14299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Health 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7280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who are obese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30.0%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20.7%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7280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living with a disability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21.1%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15.5%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95562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adults not participating in the recommended level of physical activity (aerobic and/or strengthening)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82.1%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73.4%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95562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reported consuming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fruit less than one time per day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41.7%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44.6%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3255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consuming vegetables less than one time per day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22.9%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27.3%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7280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who currently smoke cigarettes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20.0%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19.8%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4953000" y="533400"/>
            <a:ext cx="134112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Percentage of Adults who Smoke Cigarettes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2971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 rate?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62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762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9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Percentage of Adults with no Personal Doctor or </a:t>
            </a:r>
          </a:p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Health Care Provider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2971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highest/</a:t>
            </a:r>
            <a:r>
              <a:rPr lang="en-US" sz="2800" b="1" i="1" dirty="0" smtClean="0">
                <a:solidFill>
                  <a:srgbClr val="6CA644"/>
                </a:solidFill>
                <a:latin typeface="Trebuchet MS" panose="020B0603020202020204" pitchFamily="34" charset="0"/>
              </a:rPr>
              <a:t> lowest </a:t>
            </a:r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percentage?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72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7620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924800" y="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60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Percentage of Adults with Consuming Fruit, Vegetables Less than 1 Time Per Day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2971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highest/</a:t>
            </a:r>
            <a:r>
              <a:rPr lang="en-US" sz="2800" b="1" i="1" dirty="0" smtClean="0">
                <a:solidFill>
                  <a:srgbClr val="6CA644"/>
                </a:solidFill>
                <a:latin typeface="Trebuchet MS" panose="020B0603020202020204" pitchFamily="34" charset="0"/>
              </a:rPr>
              <a:t> lowest </a:t>
            </a:r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rate?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2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Aligning Assessments Efforts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30120"/>
              </p:ext>
            </p:extLst>
          </p:nvPr>
        </p:nvGraphicFramePr>
        <p:xfrm>
          <a:off x="533400" y="1843453"/>
          <a:ext cx="8530493" cy="521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2800" y="228600"/>
            <a:ext cx="1781907" cy="17819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600200"/>
            <a:ext cx="7010400" cy="9906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CA6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/>
              <a:t>Multiple related efforts have been taking place over the past several months</a:t>
            </a:r>
            <a:endParaRPr lang="en-US" b="1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5648" y="5943600"/>
            <a:ext cx="7010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CA6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Many community partners have been involved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8980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001719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848600" y="15240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1032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681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3716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Mental Health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mental health?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71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Mental Health: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need? (Other two scored lowest compared to all choices given.)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mental health services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Availability of transportation services for mental health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prescriptions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886177" y="33528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8012552" y="4343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mental health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40%  </a:t>
            </a:r>
            <a:r>
              <a:rPr lang="en-US" dirty="0">
                <a:solidFill>
                  <a:srgbClr val="2E75B6"/>
                </a:solidFill>
              </a:rPr>
              <a:t>Affordable mental health services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36%  </a:t>
            </a:r>
            <a:r>
              <a:rPr lang="en-US" dirty="0">
                <a:solidFill>
                  <a:srgbClr val="2E75B6"/>
                </a:solidFill>
              </a:rPr>
              <a:t>Affordable health insurance that includes mental health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32%  </a:t>
            </a:r>
            <a:r>
              <a:rPr lang="en-US" dirty="0">
                <a:solidFill>
                  <a:srgbClr val="2E75B6"/>
                </a:solidFill>
              </a:rPr>
              <a:t>High quality mental health services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28%  </a:t>
            </a:r>
            <a:r>
              <a:rPr lang="en-US" dirty="0">
                <a:solidFill>
                  <a:srgbClr val="2E75B6"/>
                </a:solidFill>
              </a:rPr>
              <a:t>Increased mental health education/prevention</a:t>
            </a:r>
          </a:p>
          <a:p>
            <a:pPr marL="914400" indent="-914400">
              <a:buNone/>
            </a:pPr>
            <a:r>
              <a:rPr lang="en-US" dirty="0" smtClean="0">
                <a:solidFill>
                  <a:srgbClr val="6CA644"/>
                </a:solidFill>
              </a:rPr>
              <a:t>27%  </a:t>
            </a:r>
            <a:r>
              <a:rPr lang="en-US" dirty="0">
                <a:solidFill>
                  <a:srgbClr val="2E75B6"/>
                </a:solidFill>
              </a:rPr>
              <a:t>Increased number of mental health providers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438400"/>
            <a:ext cx="533400" cy="567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788" y="5638800"/>
            <a:ext cx="627012" cy="66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354" y="3829905"/>
            <a:ext cx="877846" cy="970695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76200" y="381000"/>
          <a:ext cx="8991599" cy="4495798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48539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178247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adults reporting that mental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health was not good on 14 or more days in the past 30 days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9.7%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9.8%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22792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adults ever diagnosed with a depressive disorder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18.1%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23.9%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5257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800" b="1" dirty="0" smtClean="0">
                <a:latin typeface="Trebuchet MS" panose="020B0603020202020204" pitchFamily="34" charset="0"/>
              </a:rPr>
              <a:t>Mental Health</a:t>
            </a:r>
            <a:endParaRPr lang="en-US" sz="2800" b="1" dirty="0">
              <a:latin typeface="Trebuchet MS" panose="020B0603020202020204" pitchFamily="34" charset="0"/>
            </a:endParaRPr>
          </a:p>
          <a:p>
            <a:pPr algn="ctr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2971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 rates on related indicators?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2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112846"/>
              </p:ext>
            </p:extLst>
          </p:nvPr>
        </p:nvGraphicFramePr>
        <p:xfrm>
          <a:off x="0" y="0"/>
          <a:ext cx="92202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848600" y="15240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585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604909"/>
              </p:ext>
            </p:extLst>
          </p:nvPr>
        </p:nvGraphicFramePr>
        <p:xfrm>
          <a:off x="0" y="0"/>
          <a:ext cx="9144000" cy="71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924800" y="0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77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6764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Social Issues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social issues?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70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title"/>
          </p:nvPr>
        </p:nvSpPr>
        <p:spPr>
          <a:xfrm>
            <a:off x="533400" y="121444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0" dirty="0" smtClean="0">
                <a:ea typeface="ＭＳ Ｐゴシック" panose="020B0600070205080204" pitchFamily="34" charset="-128"/>
              </a:rPr>
              <a:t>Comprehensive Community Needs Assessment</a:t>
            </a:r>
            <a:br>
              <a:rPr lang="en-US" sz="3200" b="0" dirty="0" smtClean="0">
                <a:ea typeface="ＭＳ Ｐゴシック" panose="020B0600070205080204" pitchFamily="34" charset="-128"/>
              </a:rPr>
            </a:br>
            <a:r>
              <a:rPr lang="en-US" sz="3600" b="1" dirty="0" smtClean="0">
                <a:ea typeface="ＭＳ Ｐゴシック" panose="020B0600070205080204" pitchFamily="34" charset="-128"/>
              </a:rPr>
              <a:t>Key Partners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7315200" y="6248400"/>
            <a:ext cx="1676400" cy="506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342900" y="1524000"/>
            <a:ext cx="42672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latin typeface="+mn-lt"/>
                <a:cs typeface="Arial" panose="020B0604020202020204" pitchFamily="34" charset="0"/>
              </a:rPr>
              <a:t>Project coordination provided by </a:t>
            </a:r>
            <a:endParaRPr lang="en-US" sz="2000" b="1" dirty="0" smtClean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Riley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County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latin typeface="+mn-lt"/>
                <a:cs typeface="Arial" panose="020B0604020202020204" pitchFamily="34" charset="0"/>
              </a:rPr>
              <a:t>Seniors</a:t>
            </a:r>
            <a:r>
              <a:rPr lang="en-US" altLang="en-US" sz="2000" b="1" dirty="0">
                <a:latin typeface="+mn-lt"/>
                <a:cs typeface="Arial" panose="020B0604020202020204" pitchFamily="34" charset="0"/>
              </a:rPr>
              <a:t>’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Service 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" y="2590800"/>
            <a:ext cx="4267200" cy="9286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54864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ea typeface="+mn-ea"/>
                <a:cs typeface="Arial" charset="0"/>
              </a:rPr>
              <a:t>Conducted by Center for Community Support &amp; Research</a:t>
            </a:r>
          </a:p>
          <a:p>
            <a:pPr marL="54864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ea typeface="+mn-ea"/>
                <a:cs typeface="Arial" charset="0"/>
              </a:rPr>
              <a:t>Wichita State University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871" y="3657600"/>
            <a:ext cx="4419600" cy="22672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39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000" b="1" i="1" dirty="0">
                <a:latin typeface="+mn-lt"/>
                <a:cs typeface="Arial" panose="020B0604020202020204" pitchFamily="34" charset="0"/>
              </a:rPr>
              <a:t>Design Team Members: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Konza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United Way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Mercy Regional Health Center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Riley County Health Department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Riley County Seniors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’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Service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Center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5984" y="1570508"/>
            <a:ext cx="3810000" cy="34758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4488" indent="-344488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200" b="1" i="1" dirty="0">
                <a:ea typeface="+mn-ea"/>
                <a:cs typeface="Arial" charset="0"/>
              </a:rPr>
              <a:t>Funding provided by: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Caroline F. </a:t>
            </a:r>
            <a:r>
              <a:rPr lang="en-US" sz="2200" dirty="0" err="1">
                <a:ea typeface="+mn-ea"/>
                <a:cs typeface="Arial" charset="0"/>
              </a:rPr>
              <a:t>Peine</a:t>
            </a:r>
            <a:r>
              <a:rPr lang="en-US" sz="2200" dirty="0">
                <a:ea typeface="+mn-ea"/>
                <a:cs typeface="Arial" charset="0"/>
              </a:rPr>
              <a:t> Charitable Foundation (Manhattan Fund)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 err="1">
                <a:ea typeface="+mn-ea"/>
                <a:cs typeface="Arial" charset="0"/>
              </a:rPr>
              <a:t>Konza</a:t>
            </a:r>
            <a:r>
              <a:rPr lang="en-US" sz="2200" dirty="0">
                <a:ea typeface="+mn-ea"/>
                <a:cs typeface="Arial" charset="0"/>
              </a:rPr>
              <a:t> United Way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Mercy Regional Health Center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Riley County Council on Aging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Wamego Health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936" y="5931755"/>
            <a:ext cx="7928264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CA644"/>
                </a:solidFill>
              </a:rPr>
              <a:t>For full report, see </a:t>
            </a:r>
            <a:r>
              <a:rPr lang="en-US" sz="2800" b="1" dirty="0" smtClean="0">
                <a:solidFill>
                  <a:srgbClr val="6CA644"/>
                </a:solidFill>
              </a:rPr>
              <a:t>www.rileycountycommunityneedsassessment.org</a:t>
            </a:r>
            <a:endParaRPr lang="en-US" sz="2800" b="1" dirty="0">
              <a:solidFill>
                <a:srgbClr val="6CA644"/>
              </a:solidFill>
            </a:endParaRP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766" r="7098" b="17412"/>
          <a:stretch>
            <a:fillRect/>
          </a:stretch>
        </p:blipFill>
        <p:spPr bwMode="auto">
          <a:xfrm>
            <a:off x="5310631" y="5230075"/>
            <a:ext cx="3600705" cy="101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Social Issues: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issue of concern?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Youth/gang violence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Elder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Teen pregnancy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Inattentive driving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390382" y="34290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516757" y="44196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social issues that are of most concern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27%  </a:t>
            </a:r>
            <a:r>
              <a:rPr lang="en-US" sz="3200" dirty="0" smtClean="0">
                <a:solidFill>
                  <a:srgbClr val="2E75B6"/>
                </a:solidFill>
              </a:rPr>
              <a:t>Inattentive driving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27%  </a:t>
            </a:r>
            <a:r>
              <a:rPr lang="en-US" sz="3200" dirty="0" smtClean="0">
                <a:solidFill>
                  <a:srgbClr val="2E75B6"/>
                </a:solidFill>
              </a:rPr>
              <a:t>Drinking and driving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Poverty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24%  </a:t>
            </a:r>
            <a:r>
              <a:rPr lang="en-US" sz="3200" dirty="0" smtClean="0">
                <a:solidFill>
                  <a:srgbClr val="2E75B6"/>
                </a:solidFill>
              </a:rPr>
              <a:t>Youth drug or alcohol use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Mental illness</a:t>
            </a: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Adult drug or alcohol use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0800"/>
            <a:ext cx="947736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396" y="4676775"/>
            <a:ext cx="728663" cy="746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425" y="3048000"/>
            <a:ext cx="1095375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606" y="5374155"/>
            <a:ext cx="627012" cy="668813"/>
          </a:xfrm>
          <a:prstGeom prst="rect">
            <a:avLst/>
          </a:prstGeom>
        </p:spPr>
      </p:pic>
      <p:pic>
        <p:nvPicPr>
          <p:cNvPr id="10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social issues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7543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8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34%  </a:t>
            </a:r>
            <a:r>
              <a:rPr lang="en-US" sz="3200" dirty="0" smtClean="0">
                <a:solidFill>
                  <a:srgbClr val="2E75B6"/>
                </a:solidFill>
              </a:rPr>
              <a:t>Availability of services for people with low incomes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Positive activities for youth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25%  </a:t>
            </a:r>
            <a:r>
              <a:rPr lang="en-US" sz="3200" dirty="0" smtClean="0">
                <a:solidFill>
                  <a:srgbClr val="2E75B6"/>
                </a:solidFill>
              </a:rPr>
              <a:t>Availability of employment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Availability of mental health services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Child care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895600"/>
            <a:ext cx="685800" cy="3496456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76200" y="457200"/>
          <a:ext cx="8991599" cy="3211385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2182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(2012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9745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persons with food insecurity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15.0%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16.2%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1853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adults who are binge drinkers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(2013)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15.4%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24.4%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47244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792207"/>
              </p:ext>
            </p:extLst>
          </p:nvPr>
        </p:nvGraphicFramePr>
        <p:xfrm>
          <a:off x="762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8001000" y="76200"/>
            <a:ext cx="990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2023" y="1508882"/>
            <a:ext cx="6477000" cy="2209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Children and Youth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2304552" y="3962400"/>
            <a:ext cx="5620247" cy="1600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children and youth?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54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Children &amp; Youth: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highest needs for children and youth?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Dental care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Transportation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Medical care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569825" y="37338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696200" y="4724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children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23%  </a:t>
            </a:r>
            <a:r>
              <a:rPr lang="en-US" sz="3200" dirty="0" smtClean="0">
                <a:solidFill>
                  <a:srgbClr val="2E75B6"/>
                </a:solidFill>
              </a:rPr>
              <a:t>Child care for children 0-5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23%  </a:t>
            </a:r>
            <a:r>
              <a:rPr lang="en-US" sz="3200" dirty="0" smtClean="0">
                <a:solidFill>
                  <a:srgbClr val="2E75B6"/>
                </a:solidFill>
              </a:rPr>
              <a:t>Financial assistance to families </a:t>
            </a:r>
            <a:r>
              <a:rPr lang="en-US" sz="2800" dirty="0" smtClean="0">
                <a:solidFill>
                  <a:srgbClr val="2E75B6"/>
                </a:solidFill>
              </a:rPr>
              <a:t>(for nutrition, child care, housing, etc.)</a:t>
            </a:r>
            <a:endParaRPr lang="en-US" sz="28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After school programs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Parenting education/skills development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17%  </a:t>
            </a:r>
            <a:r>
              <a:rPr lang="en-US" sz="3200" dirty="0" smtClean="0">
                <a:solidFill>
                  <a:srgbClr val="2E75B6"/>
                </a:solidFill>
              </a:rPr>
              <a:t>Recreational activities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360" y="4038600"/>
            <a:ext cx="85344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409825"/>
            <a:ext cx="948045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823" y="5667375"/>
            <a:ext cx="1415998" cy="918713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youth (age 13-18)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Employment opportunities for teens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Opportunities to contribute to the community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17%  </a:t>
            </a:r>
            <a:r>
              <a:rPr lang="en-US" sz="3200" dirty="0" smtClean="0">
                <a:solidFill>
                  <a:srgbClr val="2E75B6"/>
                </a:solidFill>
              </a:rPr>
              <a:t>Financial skills training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15%  </a:t>
            </a:r>
            <a:r>
              <a:rPr lang="en-US" sz="3200" dirty="0" smtClean="0">
                <a:solidFill>
                  <a:srgbClr val="2E75B6"/>
                </a:solidFill>
              </a:rPr>
              <a:t>Recreational activities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14%  </a:t>
            </a:r>
            <a:r>
              <a:rPr lang="en-US" sz="3200" dirty="0" smtClean="0">
                <a:solidFill>
                  <a:srgbClr val="2E75B6"/>
                </a:solidFill>
              </a:rPr>
              <a:t>Bullying/relationship violence prevention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14%  </a:t>
            </a:r>
            <a:r>
              <a:rPr lang="en-US" sz="3200" dirty="0" smtClean="0">
                <a:solidFill>
                  <a:srgbClr val="2E75B6"/>
                </a:solidFill>
              </a:rPr>
              <a:t>Appropriate internet/technology use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3" y="2362200"/>
            <a:ext cx="928687" cy="8802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486400" y="4114800"/>
            <a:ext cx="895190" cy="787047"/>
            <a:chOff x="5943601" y="4131690"/>
            <a:chExt cx="895190" cy="7870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5943601" y="4131690"/>
              <a:ext cx="895190" cy="787047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6019799" y="4191000"/>
              <a:ext cx="745111" cy="668911"/>
            </a:xfrm>
            <a:prstGeom prst="ellipse">
              <a:avLst/>
            </a:prstGeom>
            <a:noFill/>
            <a:ln w="76200">
              <a:solidFill>
                <a:srgbClr val="FFC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79079" y="457200"/>
          <a:ext cx="8991599" cy="4267200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2182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(2012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9745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births with inadequate prenatal care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11.7%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13.4%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55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premature births 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2010 – 2012) </a:t>
                      </a:r>
                      <a:endParaRPr lang="en-US" sz="2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8.9%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8.1%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18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Infant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mortality rate </a:t>
                      </a:r>
                      <a:r>
                        <a:rPr lang="en-US" sz="2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2009 – 2013) </a:t>
                      </a:r>
                      <a:endParaRPr lang="en-US" sz="2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6.2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5257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6638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Community Meetings for Public Input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794982"/>
            <a:ext cx="7650386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Please help publicize and consider attending!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8367" y="2354146"/>
            <a:ext cx="2886267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6CA644"/>
                </a:solidFill>
                <a:sym typeface="Wingdings" panose="05000000000000000000" pitchFamily="2" charset="2"/>
              </a:rPr>
              <a:t></a:t>
            </a:r>
            <a:r>
              <a:rPr lang="en-US" sz="2200" b="1" dirty="0" smtClean="0">
                <a:solidFill>
                  <a:srgbClr val="2E75B6"/>
                </a:solidFill>
              </a:rPr>
              <a:t>Sunday, February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2-3:30pm</a:t>
            </a:r>
          </a:p>
          <a:p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3497145"/>
            <a:ext cx="3191067" cy="11269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Thursday, February 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1-2:30pm</a:t>
            </a:r>
          </a:p>
          <a:p>
            <a:endParaRPr lang="en-US" sz="2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0836" y="4640144"/>
            <a:ext cx="4181667" cy="1290687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Wednesday, February 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Riley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6:30-8:00pm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1722" y="5783144"/>
            <a:ext cx="3191067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Tuesday, February 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Ogden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6:00-7:30pm</a:t>
            </a:r>
          </a:p>
          <a:p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34686" y="2339324"/>
            <a:ext cx="2895600" cy="101808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Wednesday, Feb. 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Keats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7:30-8:30pm</a:t>
            </a:r>
          </a:p>
          <a:p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19811" y="5784811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Thursday, March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Leonardville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6:30-8:00pm</a:t>
            </a:r>
          </a:p>
          <a:p>
            <a:endParaRPr lang="en-US" sz="2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19811" y="3464743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Monday, Mar.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Randolph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12:00-1:00pm</a:t>
            </a:r>
          </a:p>
          <a:p>
            <a:endParaRPr lang="en-US" sz="2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15512" y="4645152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FA9500"/>
                </a:solidFill>
                <a:sym typeface="Wingdings" panose="05000000000000000000" pitchFamily="2" charset="2"/>
              </a:rPr>
              <a:t> </a:t>
            </a:r>
            <a:r>
              <a:rPr lang="en-US" sz="2200" b="1" u="sng" dirty="0" smtClean="0">
                <a:solidFill>
                  <a:srgbClr val="2E75B6"/>
                </a:solidFill>
              </a:rPr>
              <a:t>Wednesday, Mar.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Randolph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7:00-8:00pm</a:t>
            </a:r>
          </a:p>
          <a:p>
            <a:endParaRPr lang="en-US" sz="2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71600" y="1488475"/>
            <a:ext cx="4861155" cy="8492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Thursday, January 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 – Community Leader Meeting</a:t>
            </a:r>
          </a:p>
          <a:p>
            <a:endParaRPr lang="en-US" sz="2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781800" y="2741318"/>
            <a:ext cx="2582978" cy="11674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2E75B6"/>
                </a:solidFill>
                <a:sym typeface="Wingdings" panose="05000000000000000000" pitchFamily="2" charset="2"/>
              </a:rPr>
              <a:t>TBD</a:t>
            </a:r>
            <a:endParaRPr lang="en-US" sz="2200" b="1" dirty="0">
              <a:solidFill>
                <a:srgbClr val="2E75B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Spanish-speaking</a:t>
            </a:r>
            <a:endParaRPr lang="en-US" sz="2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637222" y="3806729"/>
            <a:ext cx="2582978" cy="2095905"/>
          </a:xfrm>
          <a:prstGeom prst="rect">
            <a:avLst/>
          </a:prstGeom>
          <a:solidFill>
            <a:srgbClr val="FFFFCC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  <a:sym typeface="Wingdings" panose="05000000000000000000" pitchFamily="2" charset="2"/>
              </a:rPr>
              <a:t>April 9</a:t>
            </a:r>
            <a:endParaRPr lang="en-US" sz="2200" b="1" dirty="0">
              <a:solidFill>
                <a:srgbClr val="2E75B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 smtClean="0">
                <a:solidFill>
                  <a:srgbClr val="6CA644"/>
                </a:solidFill>
              </a:rPr>
              <a:t>First United Methodist Church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3:00-5:00pm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FA9500"/>
                </a:solidFill>
              </a:rPr>
              <a:t>Next steps – all are welcome!</a:t>
            </a:r>
            <a:endParaRPr lang="en-US" sz="2200" i="1" dirty="0">
              <a:solidFill>
                <a:srgbClr val="FA95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491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577910"/>
              </p:ext>
            </p:extLst>
          </p:nvPr>
        </p:nvGraphicFramePr>
        <p:xfrm>
          <a:off x="30480" y="0"/>
          <a:ext cx="89916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696200" y="-9144"/>
            <a:ext cx="1371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559437"/>
              </p:ext>
            </p:extLst>
          </p:nvPr>
        </p:nvGraphicFramePr>
        <p:xfrm>
          <a:off x="76200" y="0"/>
          <a:ext cx="9220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793736" y="0"/>
            <a:ext cx="1371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938182"/>
              </p:ext>
            </p:extLst>
          </p:nvPr>
        </p:nvGraphicFramePr>
        <p:xfrm>
          <a:off x="1524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696200" y="0"/>
            <a:ext cx="1371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593655"/>
              </p:ext>
            </p:extLst>
          </p:nvPr>
        </p:nvGraphicFramePr>
        <p:xfrm>
          <a:off x="76200" y="0"/>
          <a:ext cx="89916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848600" y="-9144"/>
            <a:ext cx="1219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071249"/>
              </p:ext>
            </p:extLst>
          </p:nvPr>
        </p:nvGraphicFramePr>
        <p:xfrm>
          <a:off x="152400" y="0"/>
          <a:ext cx="89154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696200" y="-9144"/>
            <a:ext cx="1371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3716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Education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education?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96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Education: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highest need?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Raising standardized test scores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Updated text books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 of school buildings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&amp; keeping good teachers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extracurricular activities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858000" y="17145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8001000" y="2438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regarding education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35%  </a:t>
            </a:r>
            <a:r>
              <a:rPr lang="en-US" sz="3200" dirty="0" smtClean="0">
                <a:solidFill>
                  <a:srgbClr val="2E75B6"/>
                </a:solidFill>
              </a:rPr>
              <a:t>Getting and keeping good teachers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Increased parental involvement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Increased expectations for student achievement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Equality in funding among school districts</a:t>
            </a:r>
          </a:p>
          <a:p>
            <a:pPr marL="1027113" indent="-1027113">
              <a:buNone/>
            </a:pPr>
            <a:endParaRPr lang="en-US" sz="3200" dirty="0">
              <a:solidFill>
                <a:srgbClr val="2E75B6"/>
              </a:solidFill>
            </a:endParaRPr>
          </a:p>
          <a:p>
            <a:pPr marL="569913" indent="-569913">
              <a:buNone/>
            </a:pP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general, respondents rated the quality of schools and teachers very high.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17" t="6675" r="25719" b="36764"/>
          <a:stretch/>
        </p:blipFill>
        <p:spPr>
          <a:xfrm>
            <a:off x="7543800" y="2819400"/>
            <a:ext cx="838200" cy="762000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3716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Aging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aging?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47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for older adults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Affordable housing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Independent living at home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Transportation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13%  </a:t>
            </a:r>
            <a:r>
              <a:rPr lang="en-US" sz="3200" dirty="0" smtClean="0">
                <a:solidFill>
                  <a:srgbClr val="2E75B6"/>
                </a:solidFill>
              </a:rPr>
              <a:t>Ease of mobility in the community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13%  </a:t>
            </a:r>
            <a:r>
              <a:rPr lang="en-US" sz="3200" dirty="0" smtClean="0">
                <a:solidFill>
                  <a:srgbClr val="2E75B6"/>
                </a:solidFill>
              </a:rPr>
              <a:t>Affordable prescriptions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5400" y="2438400"/>
            <a:ext cx="752475" cy="711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038600"/>
            <a:ext cx="1066800" cy="935966"/>
          </a:xfrm>
          <a:prstGeom prst="rect">
            <a:avLst/>
          </a:prstGeom>
        </p:spPr>
      </p:pic>
      <p:pic>
        <p:nvPicPr>
          <p:cNvPr id="8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Types of Data Presented Today – Both are valuable!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1752600"/>
            <a:ext cx="5943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Perception </a:t>
            </a:r>
            <a:r>
              <a:rPr lang="en-US" i="1" dirty="0" smtClean="0"/>
              <a:t>(what we think is true or most important about our community)</a:t>
            </a:r>
          </a:p>
          <a:p>
            <a:pPr lvl="1"/>
            <a:r>
              <a:rPr lang="en-US" dirty="0" smtClean="0"/>
              <a:t>Comprehensive Community Needs Assessment (CCNA) survey results</a:t>
            </a:r>
          </a:p>
          <a:p>
            <a:pPr lvl="1"/>
            <a:r>
              <a:rPr lang="en-US" dirty="0" smtClean="0"/>
              <a:t>Local Public Health Systems Assessment scoring and comment results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Representative Data </a:t>
            </a:r>
            <a:r>
              <a:rPr lang="en-US" i="1" dirty="0" smtClean="0"/>
              <a:t>(what is true or representative of our community)</a:t>
            </a:r>
          </a:p>
          <a:p>
            <a:pPr lvl="1"/>
            <a:r>
              <a:rPr lang="en-US" dirty="0" smtClean="0"/>
              <a:t>CCNA – included data from other sources</a:t>
            </a:r>
          </a:p>
          <a:p>
            <a:pPr lvl="1"/>
            <a:r>
              <a:rPr lang="en-US" dirty="0" smtClean="0"/>
              <a:t>Census (e.g., populations, income, poverty)</a:t>
            </a:r>
          </a:p>
          <a:p>
            <a:pPr lvl="1"/>
            <a:r>
              <a:rPr lang="en-US" dirty="0" smtClean="0"/>
              <a:t>Health vital statistics (e.g., birth and death data)</a:t>
            </a:r>
          </a:p>
          <a:p>
            <a:pPr lvl="1"/>
            <a:r>
              <a:rPr lang="en-US" dirty="0" smtClean="0"/>
              <a:t>Behavioral Risk Factor Surveillance System survey – </a:t>
            </a:r>
            <a:r>
              <a:rPr lang="en-US" u="sng" dirty="0" smtClean="0"/>
              <a:t>self-reported</a:t>
            </a:r>
            <a:r>
              <a:rPr lang="en-US" dirty="0" smtClean="0"/>
              <a:t> health risk data (e.g., diagnosed with high blood pressure, eat fruits and veggies)</a:t>
            </a:r>
          </a:p>
          <a:p>
            <a:pPr lvl="1"/>
            <a:r>
              <a:rPr lang="en-US" dirty="0" smtClean="0"/>
              <a:t>Other sources</a:t>
            </a:r>
            <a:endParaRPr lang="en-US" dirty="0"/>
          </a:p>
        </p:txBody>
      </p:sp>
      <p:pic>
        <p:nvPicPr>
          <p:cNvPr id="102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152400" y="1905000"/>
            <a:ext cx="23210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2745" y="4114800"/>
            <a:ext cx="256032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3333976">
            <a:off x="6371972" y="2582195"/>
            <a:ext cx="2461419" cy="2150810"/>
          </a:xfrm>
          <a:prstGeom prst="arc">
            <a:avLst>
              <a:gd name="adj1" fmla="val 14703141"/>
              <a:gd name="adj2" fmla="val 312722"/>
            </a:avLst>
          </a:prstGeom>
          <a:ln w="28575">
            <a:solidFill>
              <a:srgbClr val="6CA64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9154">
            <a:off x="7086600" y="3472934"/>
            <a:ext cx="19559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CA644"/>
                </a:solidFill>
              </a:rPr>
              <a:t>Sometimes the same</a:t>
            </a:r>
            <a:endParaRPr lang="en-US" i="1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2590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Housing</a:t>
            </a:r>
            <a:br>
              <a:rPr lang="en-US" sz="7200" cap="small" dirty="0" smtClean="0"/>
            </a:b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housing?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53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housing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52%  </a:t>
            </a:r>
            <a:r>
              <a:rPr lang="en-US" sz="3200" dirty="0" smtClean="0">
                <a:solidFill>
                  <a:srgbClr val="2E75B6"/>
                </a:solidFill>
              </a:rPr>
              <a:t>Affordable housing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Assistance with property repair and maintenance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Higher quality rentals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24%  </a:t>
            </a:r>
            <a:r>
              <a:rPr lang="en-US" sz="3200" dirty="0" smtClean="0">
                <a:solidFill>
                  <a:srgbClr val="2E75B6"/>
                </a:solidFill>
              </a:rPr>
              <a:t>Code enforcement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Neighborhood improvement programs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79" t="7895" r="29899" b="39474"/>
          <a:stretch/>
        </p:blipFill>
        <p:spPr>
          <a:xfrm>
            <a:off x="5181600" y="4267200"/>
            <a:ext cx="838201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819400"/>
            <a:ext cx="89535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5410200"/>
            <a:ext cx="990600" cy="990600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1430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Transportation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transportation?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22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Transportation: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need?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 new roads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options for overnight public parking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Widen existing roads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public transit service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driver education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7200900" y="2373842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886700" y="4198755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transportation-related needs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40%  </a:t>
            </a:r>
            <a:r>
              <a:rPr lang="en-US" sz="3200" dirty="0" smtClean="0">
                <a:solidFill>
                  <a:srgbClr val="2E75B6"/>
                </a:solidFill>
              </a:rPr>
              <a:t>Improve public transit service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32%  </a:t>
            </a:r>
            <a:r>
              <a:rPr lang="en-US" sz="3200" dirty="0" smtClean="0">
                <a:solidFill>
                  <a:srgbClr val="2E75B6"/>
                </a:solidFill>
              </a:rPr>
              <a:t>Develop a pedestrian-friendly transportation system to make areas more walkable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31%  </a:t>
            </a:r>
            <a:r>
              <a:rPr lang="en-US" sz="3200" dirty="0" smtClean="0">
                <a:solidFill>
                  <a:srgbClr val="2E75B6"/>
                </a:solidFill>
              </a:rPr>
              <a:t>Provide maintenance and improvements to existing facilities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28%  </a:t>
            </a:r>
            <a:r>
              <a:rPr lang="en-US" sz="3200" dirty="0" smtClean="0">
                <a:solidFill>
                  <a:srgbClr val="2E75B6"/>
                </a:solidFill>
              </a:rPr>
              <a:t>Expand and improve the bike route system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Address texting and driving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715000"/>
            <a:ext cx="1203294" cy="904667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52401" y="457200"/>
          <a:ext cx="8991599" cy="3645662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2182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9745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adults who reported they do not always wear a seatbelt when they drive or ride in a car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17.0%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12.3%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5581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Age-adjusted traffic injury mortality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rate 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(2011-2013 per 100,000)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13.3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10.0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4876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3716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Infrastructure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infrastructure?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3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would you rate the following public services/features?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76800" y="1788543"/>
            <a:ext cx="3886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Lower rated services     (still averaged fair-good):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Paths/safe options for biking and walking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Code enforcement for private properties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Road maintenance</a:t>
            </a: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88543"/>
            <a:ext cx="38862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600" b="1" dirty="0" smtClean="0"/>
              <a:t>Highest rated services: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Library facilities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Fire department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Emergency services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Air quality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Clean environment</a:t>
            </a:r>
          </a:p>
          <a:p>
            <a:pPr marL="1027113" indent="-1027113">
              <a:buFont typeface="Wingdings"/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Font typeface="Wingdings"/>
              <a:buNone/>
            </a:pPr>
            <a:endParaRPr lang="en-US" dirty="0" smtClean="0">
              <a:solidFill>
                <a:srgbClr val="2E75B6"/>
              </a:solidFill>
            </a:endParaRPr>
          </a:p>
          <a:p>
            <a:pPr marL="0" indent="0">
              <a:buFont typeface="Wingdings"/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644" y="5460379"/>
            <a:ext cx="960288" cy="98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36" y="5460379"/>
            <a:ext cx="990600" cy="1001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62" y="5444452"/>
            <a:ext cx="1044946" cy="1033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492" y="5466903"/>
            <a:ext cx="1044160" cy="1011012"/>
          </a:xfrm>
          <a:prstGeom prst="rect">
            <a:avLst/>
          </a:prstGeom>
        </p:spPr>
      </p:pic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9050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Economics and Personal Finance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304552" y="3962400"/>
            <a:ext cx="6229847" cy="1600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economics and personal finance?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99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4474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economic/personal finance needs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14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36%  </a:t>
            </a:r>
            <a:r>
              <a:rPr lang="en-US" sz="3200" dirty="0" smtClean="0">
                <a:solidFill>
                  <a:srgbClr val="2E75B6"/>
                </a:solidFill>
              </a:rPr>
              <a:t>Availability of jobs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Emergency assistance to individuals or families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Assistance with searching for and gaining employment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Small business development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Low-cost resources to help with personal finance management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09800"/>
            <a:ext cx="921179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384938"/>
            <a:ext cx="990600" cy="914399"/>
          </a:xfrm>
          <a:prstGeom prst="rect">
            <a:avLst/>
          </a:prstGeom>
        </p:spPr>
      </p:pic>
      <p:pic>
        <p:nvPicPr>
          <p:cNvPr id="8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752600"/>
            <a:ext cx="6477000" cy="41148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>Participant Worksheets:</a:t>
            </a:r>
            <a:br>
              <a:rPr lang="en-US" sz="6000" cap="small" dirty="0" smtClean="0"/>
            </a:br>
            <a:r>
              <a:rPr lang="en-US" sz="3600" i="1" cap="none" dirty="0" smtClean="0"/>
              <a:t>Actively listen and take notes on each section!  What comes to mind as a potential health priority, even if it isn’t listed in the presentation?</a:t>
            </a:r>
            <a:endParaRPr lang="en-US" sz="3600" i="1" cap="non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59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Review of Key Findings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2265218" y="1600200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5029200" y="16764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048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525" y="3127375"/>
            <a:ext cx="1524000" cy="1471613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  </a:t>
            </a:r>
          </a:p>
        </p:txBody>
      </p:sp>
      <p:pic>
        <p:nvPicPr>
          <p:cNvPr id="20484" name="Picture 9" descr="Template-Design-2.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27368" r="1575" b="24911"/>
          <a:stretch>
            <a:fillRect/>
          </a:stretch>
        </p:blipFill>
        <p:spPr bwMode="auto">
          <a:xfrm>
            <a:off x="31750" y="1876425"/>
            <a:ext cx="90805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wsu_horizontal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53150"/>
            <a:ext cx="15541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6"/>
          <p:cNvSpPr txBox="1">
            <a:spLocks/>
          </p:cNvSpPr>
          <p:nvPr/>
        </p:nvSpPr>
        <p:spPr bwMode="auto">
          <a:xfrm>
            <a:off x="152400" y="6432550"/>
            <a:ext cx="8382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68AA4C-6814-495B-99CF-5E80106692D8}" type="slidenum">
              <a:rPr lang="en-US" sz="120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/>
              <a:t>81</a:t>
            </a:fld>
            <a:endParaRPr lang="en-US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0487" name="Title 1"/>
          <p:cNvSpPr txBox="1">
            <a:spLocks/>
          </p:cNvSpPr>
          <p:nvPr/>
        </p:nvSpPr>
        <p:spPr bwMode="auto">
          <a:xfrm>
            <a:off x="228600" y="2133600"/>
            <a:ext cx="861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100" i="1" dirty="0">
                <a:latin typeface="Georgia" panose="02040502050405020303" pitchFamily="18" charset="0"/>
              </a:rPr>
              <a:t>“</a:t>
            </a:r>
            <a:r>
              <a:rPr lang="en-US" sz="3100" i="1" dirty="0">
                <a:latin typeface="Georgia" panose="02040502050405020303" pitchFamily="18" charset="0"/>
              </a:rPr>
              <a:t>The overarching theme of the data collected is that Riley County is a community that is divided between a high quality of life, prosperity, and growth on one hand, and dwindling resources for and lack of attention to those who are most in need on the other.</a:t>
            </a:r>
            <a:r>
              <a:rPr lang="en-US" altLang="en-US" sz="3100" i="1" dirty="0">
                <a:latin typeface="Georgia" panose="02040502050405020303" pitchFamily="18" charset="0"/>
              </a:rPr>
              <a:t>”</a:t>
            </a:r>
            <a:endParaRPr lang="en-US" sz="3100" i="1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725" y="6019800"/>
            <a:ext cx="2174875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048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766" r="7098" b="17412"/>
          <a:stretch>
            <a:fillRect/>
          </a:stretch>
        </p:blipFill>
        <p:spPr bwMode="auto">
          <a:xfrm>
            <a:off x="5813425" y="5697538"/>
            <a:ext cx="30257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2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CCNA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16952" cy="5105400"/>
          </a:xfrm>
        </p:spPr>
        <p:txBody>
          <a:bodyPr>
            <a:normAutofit/>
          </a:bodyPr>
          <a:lstStyle/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High quality of life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Growth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Spirit of community and collaboration</a:t>
            </a:r>
          </a:p>
          <a:p>
            <a:pPr>
              <a:buClr>
                <a:srgbClr val="C0D730"/>
              </a:buClr>
            </a:pPr>
            <a:endParaRPr lang="en-US" sz="3000" dirty="0"/>
          </a:p>
          <a:p>
            <a:pPr>
              <a:buClr>
                <a:srgbClr val="C0D730"/>
              </a:buClr>
            </a:pPr>
            <a:r>
              <a:rPr lang="en-US" sz="3000" dirty="0">
                <a:solidFill>
                  <a:srgbClr val="FA9500"/>
                </a:solidFill>
              </a:rPr>
              <a:t>“Invisible” population with significant needs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mental health services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affordable housing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child care</a:t>
            </a:r>
          </a:p>
        </p:txBody>
      </p:sp>
      <p:sp>
        <p:nvSpPr>
          <p:cNvPr id="4" name="Cross 3"/>
          <p:cNvSpPr/>
          <p:nvPr/>
        </p:nvSpPr>
        <p:spPr>
          <a:xfrm>
            <a:off x="8001000" y="2133600"/>
            <a:ext cx="609600" cy="609600"/>
          </a:xfrm>
          <a:prstGeom prst="plus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75B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4953000"/>
            <a:ext cx="762000" cy="228600"/>
          </a:xfrm>
          <a:prstGeom prst="rect">
            <a:avLst/>
          </a:prstGeom>
          <a:solidFill>
            <a:srgbClr val="FA9500"/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4384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Key Health Indicators &amp;</a:t>
            </a:r>
            <a:br>
              <a:rPr lang="en-US" sz="7200" cap="small" dirty="0" smtClean="0"/>
            </a:br>
            <a:r>
              <a:rPr lang="en-US" sz="7200" cap="small" dirty="0" smtClean="0"/>
              <a:t>Leading Causes of Death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Review in handout</a:t>
            </a:r>
            <a:endParaRPr lang="en-US" sz="2400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162800" y="16002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cap="small" dirty="0" smtClean="0"/>
              <a:t>Local Public Health Systems Assessment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b="1" dirty="0" smtClean="0">
                <a:latin typeface="+mn-lt"/>
              </a:rPr>
              <a:t>Overall Local Public Health Systems Assessment Observations</a:t>
            </a:r>
            <a:endParaRPr lang="en-US" sz="36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91600" cy="548640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i="1" dirty="0" smtClean="0"/>
              <a:t>In general, public health system scored well on the tool with                        room for improvements.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Much </a:t>
            </a:r>
            <a:r>
              <a:rPr lang="en-US" sz="2800" dirty="0"/>
              <a:t>work is being done (lots of resources, lots of </a:t>
            </a:r>
            <a:r>
              <a:rPr lang="en-US" sz="2800" dirty="0" smtClean="0"/>
              <a:t>                        organizations</a:t>
            </a:r>
            <a:r>
              <a:rPr lang="en-US" sz="2800" dirty="0"/>
              <a:t>, doing a lot of good things)…but many (including community leaders, providers, organizations, and the public) don’t know about it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Some essential services are </a:t>
            </a:r>
            <a:r>
              <a:rPr lang="en-US" sz="2800" dirty="0"/>
              <a:t>lacking </a:t>
            </a:r>
            <a:r>
              <a:rPr lang="en-US" sz="2800" dirty="0" smtClean="0"/>
              <a:t>a central </a:t>
            </a:r>
            <a:r>
              <a:rPr lang="en-US" sz="2800" dirty="0"/>
              <a:t>authority or lead organization to take fully implement or utilize resources in an intentional, coordinated </a:t>
            </a:r>
            <a:r>
              <a:rPr lang="en-US" sz="2800" dirty="0" smtClean="0"/>
              <a:t>way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Need for increased </a:t>
            </a:r>
            <a:r>
              <a:rPr lang="en-US" sz="2800" dirty="0"/>
              <a:t>communication, coordination, </a:t>
            </a:r>
            <a:r>
              <a:rPr lang="en-US" sz="2800" dirty="0" smtClean="0"/>
              <a:t>and </a:t>
            </a:r>
            <a:r>
              <a:rPr lang="en-US" sz="2800" dirty="0"/>
              <a:t>linkages within the </a:t>
            </a:r>
            <a:r>
              <a:rPr lang="en-US" sz="2800" dirty="0" smtClean="0"/>
              <a:t>local public health system</a:t>
            </a:r>
            <a:endParaRPr lang="en-US" sz="2800" dirty="0"/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Need to expand local public health system’s </a:t>
            </a:r>
            <a:r>
              <a:rPr lang="en-US" sz="2800" dirty="0"/>
              <a:t>ability to share and use data and informational </a:t>
            </a:r>
            <a:r>
              <a:rPr lang="en-US" sz="2800" dirty="0" smtClean="0"/>
              <a:t>resources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General lack of awareness </a:t>
            </a:r>
            <a:r>
              <a:rPr lang="en-US" sz="2800" dirty="0" smtClean="0"/>
              <a:t>the </a:t>
            </a:r>
            <a:r>
              <a:rPr lang="en-US" sz="2800" dirty="0"/>
              <a:t>public health system</a:t>
            </a:r>
            <a:endParaRPr lang="en-US" sz="28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Concerns related to mental health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Concerns related to Northern Riley County (rural areas in general)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37588" y="360363"/>
            <a:ext cx="506412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/>
                </a:solidFill>
              </a:rPr>
              <a:pPr/>
              <a:t>85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t="-1" r="13377" b="2430"/>
          <a:stretch/>
        </p:blipFill>
        <p:spPr bwMode="auto">
          <a:xfrm>
            <a:off x="7200186" y="76200"/>
            <a:ext cx="1943814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01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382000" cy="2971800"/>
          </a:xfrm>
        </p:spPr>
        <p:txBody>
          <a:bodyPr>
            <a:noAutofit/>
          </a:bodyPr>
          <a:lstStyle/>
          <a:p>
            <a:r>
              <a:rPr lang="en-US" sz="4800" cap="none" dirty="0" smtClean="0"/>
              <a:t/>
            </a:r>
            <a:br>
              <a:rPr lang="en-US" sz="4800" cap="none" dirty="0" smtClean="0"/>
            </a:br>
            <a:r>
              <a:rPr lang="en-US" sz="4800" cap="none" dirty="0" smtClean="0"/>
              <a:t>Facilitated</a:t>
            </a:r>
            <a:r>
              <a:rPr lang="en-US" sz="4800" cap="none" dirty="0"/>
              <a:t/>
            </a:r>
            <a:br>
              <a:rPr lang="en-US" sz="4800" cap="none" dirty="0"/>
            </a:br>
            <a:r>
              <a:rPr lang="en-US" sz="4800" cap="none" dirty="0" smtClean="0"/>
              <a:t>Group Discussion:  </a:t>
            </a:r>
            <a:br>
              <a:rPr lang="en-US" sz="4800" cap="none" dirty="0" smtClean="0"/>
            </a:br>
            <a:r>
              <a:rPr lang="en-US" sz="4800" cap="none" dirty="0" smtClean="0"/>
              <a:t>In your opinion, what are the top health needs that must be addressed in the next 3-5 years?</a:t>
            </a:r>
            <a:endParaRPr lang="en-US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971800"/>
            <a:ext cx="6477000" cy="29718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/>
            </a:r>
            <a:br>
              <a:rPr lang="en-US" sz="6000" cap="small" dirty="0" smtClean="0"/>
            </a:br>
            <a:r>
              <a:rPr lang="en-US" sz="6000" cap="small" dirty="0" smtClean="0"/>
              <a:t>Large Group Voting – </a:t>
            </a:r>
            <a:br>
              <a:rPr lang="en-US" sz="6000" cap="small" dirty="0" smtClean="0"/>
            </a:br>
            <a:r>
              <a:rPr lang="en-US" sz="5400" i="1" cap="small" dirty="0" smtClean="0"/>
              <a:t>Distribute your dots (votes) in any way you choose 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00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3493" y="1752600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Riley County Community Health Improvement Planning process and meetings: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/>
              <a:buNone/>
            </a:pPr>
            <a:r>
              <a:rPr lang="en-US" sz="3200" u="sng" dirty="0" smtClean="0">
                <a:solidFill>
                  <a:srgbClr val="6CA644"/>
                </a:solidFill>
              </a:rPr>
              <a:t>datacounts.net/</a:t>
            </a:r>
            <a:r>
              <a:rPr lang="en-US" sz="3200" u="sng" dirty="0" err="1" smtClean="0">
                <a:solidFill>
                  <a:srgbClr val="6CA644"/>
                </a:solidFill>
              </a:rPr>
              <a:t>rcchip</a:t>
            </a:r>
            <a:r>
              <a:rPr lang="en-US" sz="3200" u="sng" dirty="0" smtClean="0">
                <a:solidFill>
                  <a:srgbClr val="6CA644"/>
                </a:solidFill>
              </a:rPr>
              <a:t>/ </a:t>
            </a:r>
          </a:p>
          <a:p>
            <a:r>
              <a:rPr lang="en-US" dirty="0" smtClean="0"/>
              <a:t>Riley County Comprehensive Community Needs Assessment Results: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/>
              <a:buNone/>
            </a:pPr>
            <a:r>
              <a:rPr lang="en-US" sz="3200" dirty="0" smtClean="0">
                <a:solidFill>
                  <a:srgbClr val="6CA644"/>
                </a:solidFill>
                <a:hlinkClick r:id="rId2"/>
              </a:rPr>
              <a:t>www.rileycountycommunityneedsassessment.org</a:t>
            </a:r>
            <a:endParaRPr lang="en-US" sz="3200" dirty="0" smtClean="0">
              <a:solidFill>
                <a:srgbClr val="6CA644"/>
              </a:solidFill>
            </a:endParaRPr>
          </a:p>
          <a:p>
            <a:r>
              <a:rPr lang="en-US" dirty="0" smtClean="0"/>
              <a:t>Riley County Local Public Health System Assessment Results: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/>
              <a:buNone/>
            </a:pPr>
            <a:r>
              <a:rPr lang="en-US" sz="3200" u="sng" dirty="0" smtClean="0">
                <a:solidFill>
                  <a:srgbClr val="6CA644"/>
                </a:solidFill>
              </a:rPr>
              <a:t>datacounts.net/</a:t>
            </a:r>
            <a:r>
              <a:rPr lang="en-US" sz="3200" u="sng" dirty="0" err="1" smtClean="0">
                <a:solidFill>
                  <a:srgbClr val="6CA644"/>
                </a:solidFill>
              </a:rPr>
              <a:t>lphsa</a:t>
            </a:r>
            <a:r>
              <a:rPr lang="en-US" sz="3200" u="sng" dirty="0" smtClean="0">
                <a:solidFill>
                  <a:srgbClr val="6CA644"/>
                </a:solidFill>
              </a:rPr>
              <a:t>/ </a:t>
            </a:r>
          </a:p>
          <a:p>
            <a:pPr marL="0" indent="0" algn="ctr">
              <a:buFont typeface="Wingdings"/>
              <a:buNone/>
            </a:pPr>
            <a:endParaRPr lang="en-US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449" y="2133600"/>
            <a:ext cx="6477000" cy="29718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/>
            </a:r>
            <a:br>
              <a:rPr lang="en-US" sz="6000" cap="small" dirty="0" smtClean="0"/>
            </a:br>
            <a:r>
              <a:rPr lang="en-US" sz="6000" cap="small" dirty="0" smtClean="0"/>
              <a:t>Thank you!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08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2804" y="2819400"/>
            <a:ext cx="6267796" cy="2910719"/>
          </a:xfrm>
        </p:spPr>
        <p:txBody>
          <a:bodyPr>
            <a:noAutofit/>
          </a:bodyPr>
          <a:lstStyle/>
          <a:p>
            <a:r>
              <a:rPr lang="en-US" sz="5400" cap="small" dirty="0" smtClean="0"/>
              <a:t>Demographic Overview</a:t>
            </a:r>
            <a:br>
              <a:rPr lang="en-US" sz="5400" cap="small" dirty="0" smtClean="0"/>
            </a:br>
            <a:r>
              <a:rPr lang="en-US" sz="5400" cap="small" dirty="0" smtClean="0"/>
              <a:t> </a:t>
            </a:r>
            <a:r>
              <a:rPr lang="en-US" sz="4000" cap="small" dirty="0" smtClean="0"/>
              <a:t>- Population Distribution</a:t>
            </a:r>
            <a:endParaRPr lang="en-US" sz="4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38" r="97188">
                        <a14:foregroundMark x1="66563" y1="31563" x2="97188" y2="50938"/>
                        <a14:foregroundMark x1="63750" y1="31563" x2="66250" y2="30938"/>
                        <a14:foregroundMark x1="90000" y1="43125" x2="94063" y2="44063"/>
                        <a14:foregroundMark x1="91875" y1="43750" x2="91563" y2="43750"/>
                        <a14:foregroundMark x1="17813" y1="42188" x2="32813" y2="31250"/>
                        <a14:foregroundMark x1="33750" y1="31250" x2="43438" y2="33125"/>
                        <a14:foregroundMark x1="79375" y1="77500" x2="89063" y2="55937"/>
                        <a14:foregroundMark x1="2813" y1="53125" x2="7187" y2="50000"/>
                      </a14:backgroundRemoval>
                    </a14:imgEffect>
                  </a14:imgLayer>
                </a14:imgProps>
              </a:ext>
            </a:extLst>
          </a:blip>
          <a:srcRect t="20000" b="12500"/>
          <a:stretch/>
        </p:blipFill>
        <p:spPr>
          <a:xfrm>
            <a:off x="6249683" y="1447800"/>
            <a:ext cx="25964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4">
      <a:dk1>
        <a:sysClr val="windowText" lastClr="000000"/>
      </a:dk1>
      <a:lt1>
        <a:sysClr val="window" lastClr="FFFFFF"/>
      </a:lt1>
      <a:dk2>
        <a:srgbClr val="6CA644"/>
      </a:dk2>
      <a:lt2>
        <a:srgbClr val="E3DED1"/>
      </a:lt2>
      <a:accent1>
        <a:srgbClr val="066243"/>
      </a:accent1>
      <a:accent2>
        <a:srgbClr val="087B54"/>
      </a:accent2>
      <a:accent3>
        <a:srgbClr val="0BB57C"/>
      </a:accent3>
      <a:accent4>
        <a:srgbClr val="6CA644"/>
      </a:accent4>
      <a:accent5>
        <a:srgbClr val="0181CA"/>
      </a:accent5>
      <a:accent6>
        <a:srgbClr val="0989B1"/>
      </a:accent6>
      <a:hlink>
        <a:srgbClr val="6B9F25"/>
      </a:hlink>
      <a:folHlink>
        <a:srgbClr val="BA690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Custom 4">
      <a:dk1>
        <a:sysClr val="windowText" lastClr="000000"/>
      </a:dk1>
      <a:lt1>
        <a:sysClr val="window" lastClr="FFFFFF"/>
      </a:lt1>
      <a:dk2>
        <a:srgbClr val="6CA644"/>
      </a:dk2>
      <a:lt2>
        <a:srgbClr val="E3DED1"/>
      </a:lt2>
      <a:accent1>
        <a:srgbClr val="066243"/>
      </a:accent1>
      <a:accent2>
        <a:srgbClr val="087B54"/>
      </a:accent2>
      <a:accent3>
        <a:srgbClr val="0BB57C"/>
      </a:accent3>
      <a:accent4>
        <a:srgbClr val="6CA644"/>
      </a:accent4>
      <a:accent5>
        <a:srgbClr val="0181CA"/>
      </a:accent5>
      <a:accent6>
        <a:srgbClr val="0989B1"/>
      </a:accent6>
      <a:hlink>
        <a:srgbClr val="6B9F25"/>
      </a:hlink>
      <a:folHlink>
        <a:srgbClr val="BA690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0</TotalTime>
  <Words>2802</Words>
  <Application>Microsoft Office PowerPoint</Application>
  <PresentationFormat>On-screen Show (4:3)</PresentationFormat>
  <Paragraphs>532</Paragraphs>
  <Slides>89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100" baseType="lpstr">
      <vt:lpstr>ＭＳ Ｐゴシック</vt:lpstr>
      <vt:lpstr>Arial</vt:lpstr>
      <vt:lpstr>Calibri</vt:lpstr>
      <vt:lpstr>Century Gothic</vt:lpstr>
      <vt:lpstr>Georgia</vt:lpstr>
      <vt:lpstr>Trebuchet MS</vt:lpstr>
      <vt:lpstr>Tw Cen MT</vt:lpstr>
      <vt:lpstr>Wingdings</vt:lpstr>
      <vt:lpstr>Wingdings 2</vt:lpstr>
      <vt:lpstr>Median</vt:lpstr>
      <vt:lpstr>1_Median</vt:lpstr>
      <vt:lpstr>Riley County Community Health Improvement  Planning Meeting</vt:lpstr>
      <vt:lpstr>Welcome! </vt:lpstr>
      <vt:lpstr>Can we Make a Difference in our Community’s Health?</vt:lpstr>
      <vt:lpstr>Aligning Assessments Efforts</vt:lpstr>
      <vt:lpstr>Comprehensive Community Needs Assessment Key Partners</vt:lpstr>
      <vt:lpstr>Community Meetings for Public Input</vt:lpstr>
      <vt:lpstr>Two Types of Data Presented Today – Both are valuable!</vt:lpstr>
      <vt:lpstr>Participant Worksheets: Actively listen and take notes on each section!  What comes to mind as a potential health priority, even if it isn’t listed in the presentation?</vt:lpstr>
      <vt:lpstr>Demographic Overview  - Population Distribution</vt:lpstr>
      <vt:lpstr>PowerPoint Presentation</vt:lpstr>
      <vt:lpstr>PowerPoint Presentation</vt:lpstr>
      <vt:lpstr>PowerPoint Presentation</vt:lpstr>
      <vt:lpstr>PowerPoint Presentation</vt:lpstr>
      <vt:lpstr>Socioeconomic Overview - Income -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Riley County Comprehensive Community Needs Assessment (CCNA)</vt:lpstr>
      <vt:lpstr>Quality of Life</vt:lpstr>
      <vt:lpstr>Quality of Life Findings</vt:lpstr>
      <vt:lpstr>Quality of Life: High-Low Game</vt:lpstr>
      <vt:lpstr>Most Important Factors that Contribute to Quality of Life</vt:lpstr>
      <vt:lpstr>Physical Health</vt:lpstr>
      <vt:lpstr>Physical Health: High-Low Game</vt:lpstr>
      <vt:lpstr>Top three needs related to physical health in your community?</vt:lpstr>
      <vt:lpstr>Leading Causes of Death (2009-2013)</vt:lpstr>
      <vt:lpstr>Comparison Areas Largest city in each county?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Health</vt:lpstr>
      <vt:lpstr>Mental Health: High-Low Game</vt:lpstr>
      <vt:lpstr>Top three needs related to mental health in your community?</vt:lpstr>
      <vt:lpstr>PowerPoint Presentation</vt:lpstr>
      <vt:lpstr>PowerPoint Presentation</vt:lpstr>
      <vt:lpstr>PowerPoint Presentation</vt:lpstr>
      <vt:lpstr>PowerPoint Presentation</vt:lpstr>
      <vt:lpstr>Social Issues</vt:lpstr>
      <vt:lpstr>Social Issues: High-Low Game</vt:lpstr>
      <vt:lpstr>Top three social issues that are of most concern in your community?</vt:lpstr>
      <vt:lpstr>Top three needs related to social issues in your community?</vt:lpstr>
      <vt:lpstr>PowerPoint Presentation</vt:lpstr>
      <vt:lpstr>PowerPoint Presentation</vt:lpstr>
      <vt:lpstr>Children and Youth</vt:lpstr>
      <vt:lpstr>Children &amp; Youth: High-Low Game</vt:lpstr>
      <vt:lpstr>Top three needs related to children in your community?</vt:lpstr>
      <vt:lpstr>Top three needs related to youth (age 13-18) in your community?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</vt:lpstr>
      <vt:lpstr>Education: High-Low Game</vt:lpstr>
      <vt:lpstr>Top three needs regarding education in your community?</vt:lpstr>
      <vt:lpstr>Aging</vt:lpstr>
      <vt:lpstr>Top three needs for older adults in your community?</vt:lpstr>
      <vt:lpstr>Housing </vt:lpstr>
      <vt:lpstr>Top three needs related to housing in your community?</vt:lpstr>
      <vt:lpstr>Transportation</vt:lpstr>
      <vt:lpstr>Transportation: High-Low Game</vt:lpstr>
      <vt:lpstr>Top three transportation-related needs in your community?</vt:lpstr>
      <vt:lpstr>PowerPoint Presentation</vt:lpstr>
      <vt:lpstr>Infrastructure</vt:lpstr>
      <vt:lpstr>How would you rate the following public services/features?</vt:lpstr>
      <vt:lpstr>Economics and Personal Finance</vt:lpstr>
      <vt:lpstr>Top three economic/personal finance needs in your community?</vt:lpstr>
      <vt:lpstr>Review of Key Findings</vt:lpstr>
      <vt:lpstr>PowerPoint Presentation</vt:lpstr>
      <vt:lpstr>Overview of CCNA Findings</vt:lpstr>
      <vt:lpstr>Key Health Indicators &amp; Leading Causes of Death</vt:lpstr>
      <vt:lpstr>Local Public Health Systems Assessment</vt:lpstr>
      <vt:lpstr>Overall Local Public Health Systems Assessment Observations</vt:lpstr>
      <vt:lpstr> Facilitated Group Discussion:   In your opinion, what are the top health needs that must be addressed in the next 3-5 years?</vt:lpstr>
      <vt:lpstr> Large Group Voting –  Distribute your dots (votes) in any way you choose </vt:lpstr>
      <vt:lpstr>Resources</vt:lpstr>
      <vt:lpstr> Thank you!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2014-12-16T20:06:11Z</dcterms:created>
  <dcterms:modified xsi:type="dcterms:W3CDTF">2015-06-18T19:38:13Z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